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3" r:id="rId4"/>
    <p:sldId id="277" r:id="rId5"/>
    <p:sldId id="274" r:id="rId6"/>
    <p:sldId id="261" r:id="rId7"/>
    <p:sldId id="263" r:id="rId8"/>
    <p:sldId id="288" r:id="rId9"/>
    <p:sldId id="268" r:id="rId10"/>
    <p:sldId id="267" r:id="rId11"/>
    <p:sldId id="264" r:id="rId12"/>
    <p:sldId id="289" r:id="rId13"/>
    <p:sldId id="266" r:id="rId14"/>
    <p:sldId id="291" r:id="rId15"/>
    <p:sldId id="262" r:id="rId16"/>
    <p:sldId id="290" r:id="rId17"/>
    <p:sldId id="271" r:id="rId18"/>
    <p:sldId id="282" r:id="rId19"/>
    <p:sldId id="285" r:id="rId20"/>
    <p:sldId id="283" r:id="rId21"/>
    <p:sldId id="287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52" y="-208"/>
      </p:cViewPr>
      <p:guideLst>
        <p:guide orient="horz" pos="2363"/>
        <p:guide pos="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2FDF-EABB-7648-A503-0C7DB5D4DB92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7AD4-26C4-7846-817F-F0FBF60E85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6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C56C-07FD-B54F-BB5E-416B89381DB6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1496-7D0B-9F45-90EC-AD1E09AAF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1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there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3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Symptoms</a:t>
            </a:r>
            <a:r>
              <a:rPr lang="fr-FR" dirty="0" smtClean="0"/>
              <a:t> of PCD are non </a:t>
            </a:r>
            <a:r>
              <a:rPr lang="fr-FR" dirty="0" err="1" smtClean="0"/>
              <a:t>specific</a:t>
            </a:r>
            <a:r>
              <a:rPr lang="fr-FR" dirty="0" smtClean="0"/>
              <a:t> 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physicians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guidance of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refer</a:t>
            </a:r>
            <a:r>
              <a:rPr lang="fr-FR" baseline="0" dirty="0" smtClean="0"/>
              <a:t> for diagnostic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. 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7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Most of patients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situs</a:t>
            </a:r>
            <a:r>
              <a:rPr lang="fr-FR" dirty="0" smtClean="0"/>
              <a:t> </a:t>
            </a:r>
            <a:r>
              <a:rPr lang="fr-FR" dirty="0" err="1" smtClean="0"/>
              <a:t>inversus</a:t>
            </a:r>
            <a:r>
              <a:rPr lang="fr-FR" dirty="0" smtClean="0"/>
              <a:t> dont have PCD  ( ¾) </a:t>
            </a:r>
            <a:r>
              <a:rPr lang="fr-FR" baseline="0" dirty="0" smtClean="0"/>
              <a:t>Incidence of SI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1/7000 . Association of PCD and SI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1/ 32 0000  </a:t>
            </a:r>
            <a:r>
              <a:rPr lang="fr-FR" baseline="0" dirty="0" err="1" smtClean="0"/>
              <a:t>Situs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abnormalities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reflect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defective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of the 9+0 motile </a:t>
            </a:r>
            <a:r>
              <a:rPr lang="fr-FR" baseline="0" dirty="0" err="1" smtClean="0"/>
              <a:t>cilium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embryogenesis</a:t>
            </a:r>
            <a:r>
              <a:rPr lang="fr-FR" baseline="0" dirty="0" smtClean="0"/>
              <a:t> . 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early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embryonic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( </a:t>
            </a:r>
            <a:r>
              <a:rPr lang="fr-FR" baseline="0" dirty="0" err="1" smtClean="0"/>
              <a:t>gastulation</a:t>
            </a:r>
            <a:r>
              <a:rPr lang="fr-FR" baseline="0" dirty="0" smtClean="0"/>
              <a:t> )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in the ventral </a:t>
            </a:r>
            <a:r>
              <a:rPr lang="fr-FR" baseline="0" dirty="0" err="1" smtClean="0"/>
              <a:t>node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contain</a:t>
            </a:r>
            <a:r>
              <a:rPr lang="fr-FR" baseline="0" dirty="0" smtClean="0"/>
              <a:t> a single motile </a:t>
            </a:r>
            <a:r>
              <a:rPr lang="fr-FR" baseline="0" dirty="0" err="1" smtClean="0"/>
              <a:t>cilium</a:t>
            </a:r>
            <a:r>
              <a:rPr lang="fr-FR" baseline="0" dirty="0" smtClean="0"/>
              <a:t> per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. This </a:t>
            </a:r>
            <a:r>
              <a:rPr lang="fr-FR" baseline="0" dirty="0" err="1" smtClean="0"/>
              <a:t>specialized</a:t>
            </a:r>
            <a:r>
              <a:rPr lang="fr-FR" baseline="0" dirty="0" smtClean="0"/>
              <a:t> motile </a:t>
            </a:r>
            <a:r>
              <a:rPr lang="fr-FR" baseline="0" dirty="0" err="1" smtClean="0"/>
              <a:t>cilium</a:t>
            </a:r>
            <a:r>
              <a:rPr lang="fr-FR" baseline="0" dirty="0" smtClean="0"/>
              <a:t> have 9 </a:t>
            </a:r>
            <a:r>
              <a:rPr lang="fr-FR" baseline="0" dirty="0" err="1" smtClean="0"/>
              <a:t>peripheral</a:t>
            </a:r>
            <a:r>
              <a:rPr lang="fr-FR" baseline="0" dirty="0" smtClean="0"/>
              <a:t> doublets and </a:t>
            </a:r>
            <a:r>
              <a:rPr lang="fr-FR" baseline="0" dirty="0" err="1" smtClean="0"/>
              <a:t>dynein</a:t>
            </a:r>
            <a:r>
              <a:rPr lang="fr-FR" baseline="0" dirty="0" smtClean="0"/>
              <a:t> arm , but </a:t>
            </a:r>
            <a:r>
              <a:rPr lang="fr-FR" baseline="0" dirty="0" err="1" smtClean="0"/>
              <a:t>lacks</a:t>
            </a:r>
            <a:r>
              <a:rPr lang="fr-FR" baseline="0" dirty="0" smtClean="0"/>
              <a:t> the central pair of microtubules and has a rotary motion </a:t>
            </a:r>
            <a:r>
              <a:rPr lang="fr-FR" baseline="0" dirty="0" err="1" smtClean="0"/>
              <a:t>wich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faciliattes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organ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embryogenesis</a:t>
            </a:r>
            <a:r>
              <a:rPr lang="fr-FR" baseline="0" dirty="0" smtClean="0"/>
              <a:t> . In the absence of normal nodal </a:t>
            </a:r>
            <a:r>
              <a:rPr lang="fr-FR" baseline="0" dirty="0" err="1" smtClean="0"/>
              <a:t>ciliary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organ</a:t>
            </a:r>
            <a:r>
              <a:rPr lang="fr-FR" baseline="0" dirty="0" smtClean="0"/>
              <a:t> placement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. Mutations in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encode components of the 9 </a:t>
            </a:r>
            <a:r>
              <a:rPr lang="fr-FR" baseline="0" dirty="0" err="1" smtClean="0"/>
              <a:t>outer</a:t>
            </a:r>
            <a:r>
              <a:rPr lang="fr-FR" baseline="0" dirty="0" smtClean="0"/>
              <a:t> doublets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laterality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defect</a:t>
            </a:r>
            <a:r>
              <a:rPr lang="fr-FR" baseline="0" dirty="0" smtClean="0"/>
              <a:t> ( SI or SA) in 50%of PCD. But mutations in gens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encode for components of the central </a:t>
            </a:r>
            <a:r>
              <a:rPr lang="fr-FR" baseline="0" dirty="0" err="1" smtClean="0"/>
              <a:t>apparatus</a:t>
            </a:r>
            <a:r>
              <a:rPr lang="fr-FR" baseline="0" dirty="0" smtClean="0"/>
              <a:t> ( central pair radial </a:t>
            </a:r>
            <a:r>
              <a:rPr lang="fr-FR" baseline="0" dirty="0" err="1" smtClean="0"/>
              <a:t>spoke</a:t>
            </a:r>
            <a:r>
              <a:rPr lang="fr-FR" baseline="0" dirty="0" smtClean="0"/>
              <a:t> )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not cause </a:t>
            </a:r>
            <a:r>
              <a:rPr lang="fr-FR" baseline="0" dirty="0" err="1" smtClean="0"/>
              <a:t>laterality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defects</a:t>
            </a:r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4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Mutations in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encode components of the 9 </a:t>
            </a:r>
            <a:r>
              <a:rPr lang="fr-FR" baseline="0" dirty="0" err="1" smtClean="0"/>
              <a:t>outer</a:t>
            </a:r>
            <a:r>
              <a:rPr lang="fr-FR" baseline="0" dirty="0" smtClean="0"/>
              <a:t> doublets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laterality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defect</a:t>
            </a:r>
            <a:r>
              <a:rPr lang="fr-FR" baseline="0" dirty="0" smtClean="0"/>
              <a:t> ( SI or SA) in 50%of PCD. But mutations in gens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encode for components of the central </a:t>
            </a:r>
            <a:r>
              <a:rPr lang="fr-FR" baseline="0" dirty="0" err="1" smtClean="0"/>
              <a:t>apparatus</a:t>
            </a:r>
            <a:r>
              <a:rPr lang="fr-FR" baseline="0" dirty="0" smtClean="0"/>
              <a:t> ( central pair radial </a:t>
            </a:r>
            <a:r>
              <a:rPr lang="fr-FR" baseline="0" dirty="0" err="1" smtClean="0"/>
              <a:t>spoke</a:t>
            </a:r>
            <a:r>
              <a:rPr lang="fr-FR" baseline="0" dirty="0" smtClean="0"/>
              <a:t> )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not cause </a:t>
            </a:r>
            <a:r>
              <a:rPr lang="fr-FR" baseline="0" dirty="0" err="1" smtClean="0"/>
              <a:t>laterality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defects</a:t>
            </a:r>
            <a:endParaRPr lang="fr-FR" baseline="0" dirty="0" smtClean="0"/>
          </a:p>
          <a:p>
            <a:r>
              <a:rPr lang="fr-FR" baseline="0" dirty="0" smtClean="0"/>
              <a:t>A </a:t>
            </a:r>
            <a:r>
              <a:rPr lang="fr-FR" baseline="0" dirty="0" err="1" smtClean="0"/>
              <a:t>subset</a:t>
            </a:r>
            <a:r>
              <a:rPr lang="fr-FR" baseline="0" dirty="0" smtClean="0"/>
              <a:t> of patients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situs</a:t>
            </a:r>
            <a:r>
              <a:rPr lang="fr-FR" baseline="0" dirty="0" smtClean="0"/>
              <a:t> ambigus have </a:t>
            </a:r>
            <a:r>
              <a:rPr lang="fr-FR" baseline="0" dirty="0" err="1" smtClean="0"/>
              <a:t>heterotaxia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syndroms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polysplenia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asplenia</a:t>
            </a:r>
            <a:r>
              <a:rPr lang="fr-FR" baseline="0" dirty="0" smtClean="0"/>
              <a:t> .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least 6% of PCD patients have </a:t>
            </a:r>
            <a:r>
              <a:rPr lang="fr-FR" baseline="0" dirty="0" err="1" smtClean="0"/>
              <a:t>situs</a:t>
            </a:r>
            <a:r>
              <a:rPr lang="fr-FR" baseline="0" dirty="0" smtClean="0"/>
              <a:t> ambigus and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patients have 200  </a:t>
            </a:r>
            <a:r>
              <a:rPr lang="fr-FR" baseline="0" dirty="0" err="1" smtClean="0"/>
              <a:t>fold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congenital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population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heterotaxy</a:t>
            </a:r>
            <a:endParaRPr lang="fr-FR" baseline="0" dirty="0" smtClean="0"/>
          </a:p>
          <a:p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homa</a:t>
            </a:r>
            <a:r>
              <a:rPr lang="fr-FR" baseline="0" dirty="0" smtClean="0"/>
              <a:t> message  : 1.  l’absence de </a:t>
            </a:r>
            <a:r>
              <a:rPr lang="fr-FR" baseline="0" dirty="0" err="1" smtClean="0"/>
              <a:t>situs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inversus</a:t>
            </a:r>
            <a:r>
              <a:rPr lang="fr-FR" baseline="0" dirty="0" smtClean="0"/>
              <a:t>  n’ exclut pas le diagnostic de DCP .  2 . 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-sino-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laterality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PCD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patinest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PCD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laterality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an </a:t>
            </a:r>
            <a:r>
              <a:rPr lang="fr-FR" dirty="0" err="1" smtClean="0"/>
              <a:t>autosomic</a:t>
            </a:r>
            <a:r>
              <a:rPr lang="fr-FR" dirty="0" smtClean="0"/>
              <a:t> dominant </a:t>
            </a:r>
            <a:r>
              <a:rPr lang="fr-FR" dirty="0" err="1" smtClean="0"/>
              <a:t>inherence</a:t>
            </a:r>
            <a:r>
              <a:rPr lang="fr-FR" dirty="0" smtClean="0"/>
              <a:t>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generation</a:t>
            </a:r>
            <a:r>
              <a:rPr lang="fr-FR" baseline="0" dirty="0" smtClean="0"/>
              <a:t>  ( second </a:t>
            </a:r>
            <a:r>
              <a:rPr lang="fr-FR" baseline="0" dirty="0" err="1" smtClean="0"/>
              <a:t>degree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realtives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uncles</a:t>
            </a:r>
            <a:r>
              <a:rPr lang="fr-FR" baseline="0" dirty="0" smtClean="0"/>
              <a:t>) </a:t>
            </a:r>
          </a:p>
          <a:p>
            <a:r>
              <a:rPr lang="fr-FR" baseline="0" dirty="0" smtClean="0"/>
              <a:t>But </a:t>
            </a:r>
            <a:r>
              <a:rPr lang="fr-FR" baseline="0" dirty="0" err="1" smtClean="0"/>
              <a:t>asking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 grand parents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the surprise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a double </a:t>
            </a:r>
            <a:r>
              <a:rPr lang="fr-FR" baseline="0" dirty="0" err="1" smtClean="0"/>
              <a:t>consanguinity</a:t>
            </a:r>
            <a:r>
              <a:rPr lang="fr-FR" baseline="0" dirty="0" smtClean="0"/>
              <a:t> </a:t>
            </a:r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genealogic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compatible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autosomic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recessive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inherance</a:t>
            </a:r>
            <a:r>
              <a:rPr lang="fr-FR" baseline="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3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But </a:t>
            </a:r>
            <a:r>
              <a:rPr lang="fr-FR" baseline="0" dirty="0" err="1" smtClean="0"/>
              <a:t>asking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 grand parents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the surprise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a double </a:t>
            </a:r>
            <a:r>
              <a:rPr lang="fr-FR" baseline="0" dirty="0" err="1" smtClean="0"/>
              <a:t>cosanguinity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genealogic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compatible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autosomic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recessive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inherance</a:t>
            </a:r>
            <a:r>
              <a:rPr lang="fr-FR" baseline="0" dirty="0" smtClean="0"/>
              <a:t>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uncle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issue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congenital</a:t>
            </a:r>
            <a:r>
              <a:rPr lang="fr-FR" dirty="0" smtClean="0"/>
              <a:t> union  SO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double </a:t>
            </a:r>
            <a:r>
              <a:rPr lang="fr-FR" dirty="0" err="1" smtClean="0"/>
              <a:t>consanguinity</a:t>
            </a:r>
            <a:r>
              <a:rPr lang="fr-FR" dirty="0" smtClean="0"/>
              <a:t> for the PCD patients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1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, a </a:t>
            </a:r>
            <a:r>
              <a:rPr lang="fr-FR" baseline="0" dirty="0" err="1" smtClean="0"/>
              <a:t>family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tree</a:t>
            </a:r>
            <a:r>
              <a:rPr lang="fr-FR" baseline="0" dirty="0" smtClean="0"/>
              <a:t>  compatible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autosomic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recessive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inheritance</a:t>
            </a:r>
            <a:r>
              <a:rPr lang="fr-FR" baseline="0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1496-7D0B-9F45-90EC-AD1E09AAFD6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7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6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78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19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1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7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5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9E53-8B73-6C46-B619-51658652B865}" type="datetimeFigureOut">
              <a:rPr lang="fr-FR" smtClean="0"/>
              <a:t>27/04/16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A351-DAD5-D94F-A2B9-272611E90F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0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Pits</a:t>
            </a:r>
            <a:r>
              <a:rPr lang="fr-FR" dirty="0" smtClean="0"/>
              <a:t> and </a:t>
            </a:r>
            <a:r>
              <a:rPr lang="fr-FR" dirty="0" err="1" smtClean="0"/>
              <a:t>Fall</a:t>
            </a:r>
            <a:r>
              <a:rPr lang="fr-FR" dirty="0" smtClean="0"/>
              <a:t> in PCD</a:t>
            </a:r>
            <a:br>
              <a:rPr lang="fr-FR" dirty="0" smtClean="0"/>
            </a:br>
            <a:r>
              <a:rPr lang="fr-FR" dirty="0" err="1" smtClean="0"/>
              <a:t>clinical</a:t>
            </a:r>
            <a:r>
              <a:rPr lang="fr-FR" dirty="0" smtClean="0"/>
              <a:t> issues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429" y="4089418"/>
            <a:ext cx="4131734" cy="77046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Dr Aline Tamalet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9" y="101598"/>
            <a:ext cx="6807143" cy="1865089"/>
          </a:xfrm>
          <a:prstGeom prst="rect">
            <a:avLst/>
          </a:prstGeom>
        </p:spPr>
      </p:pic>
      <p:pic>
        <p:nvPicPr>
          <p:cNvPr id="5" name="Picture 15" descr="logo_centre_refer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71" y="5744843"/>
            <a:ext cx="2302829" cy="10325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-HUEP-TRS-700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516" y="5782606"/>
            <a:ext cx="2316751" cy="98312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866" y="5753065"/>
            <a:ext cx="3640669" cy="10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1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7" y="2218267"/>
            <a:ext cx="8686800" cy="3046988"/>
          </a:xfrm>
          <a:prstGeom prst="rect">
            <a:avLst/>
          </a:prstGeom>
          <a:solidFill>
            <a:srgbClr val="289322"/>
          </a:solidFill>
        </p:spPr>
        <p:txBody>
          <a:bodyPr wrap="square">
            <a:spAutoFit/>
          </a:bodyPr>
          <a:lstStyle/>
          <a:p>
            <a:r>
              <a:rPr lang="fr-FR" sz="3200" dirty="0" smtClean="0"/>
              <a:t> 1. Absence of </a:t>
            </a:r>
            <a:r>
              <a:rPr lang="fr-FR" sz="3200" i="1" dirty="0" err="1"/>
              <a:t>situs</a:t>
            </a:r>
            <a:r>
              <a:rPr lang="fr-FR" sz="3200" i="1" dirty="0"/>
              <a:t> </a:t>
            </a:r>
            <a:r>
              <a:rPr lang="fr-FR" sz="3200" i="1" dirty="0" err="1"/>
              <a:t>inversus</a:t>
            </a:r>
            <a:r>
              <a:rPr lang="fr-FR" sz="3200" i="1" dirty="0"/>
              <a:t> </a:t>
            </a:r>
            <a:r>
              <a:rPr lang="fr-FR" sz="3200" i="1" dirty="0" smtClean="0"/>
              <a:t> </a:t>
            </a:r>
            <a:r>
              <a:rPr lang="fr-FR" sz="3200" dirty="0" err="1" smtClean="0"/>
              <a:t>does</a:t>
            </a:r>
            <a:r>
              <a:rPr lang="fr-FR" sz="3200" dirty="0" smtClean="0"/>
              <a:t> not </a:t>
            </a:r>
            <a:r>
              <a:rPr lang="fr-FR" sz="3200" dirty="0" err="1" smtClean="0"/>
              <a:t>exclude</a:t>
            </a:r>
            <a:r>
              <a:rPr lang="fr-FR" sz="3200" dirty="0" smtClean="0"/>
              <a:t> PCD</a:t>
            </a:r>
          </a:p>
          <a:p>
            <a:r>
              <a:rPr lang="fr-FR" sz="3200" dirty="0" smtClean="0"/>
              <a:t> 2. In patients 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chronic</a:t>
            </a:r>
            <a:r>
              <a:rPr lang="fr-FR" sz="3200" dirty="0"/>
              <a:t> </a:t>
            </a:r>
            <a:r>
              <a:rPr lang="fr-FR" sz="3200" dirty="0" err="1"/>
              <a:t>oto</a:t>
            </a:r>
            <a:r>
              <a:rPr lang="fr-FR" sz="3200" dirty="0"/>
              <a:t>-sino-</a:t>
            </a:r>
            <a:r>
              <a:rPr lang="fr-FR" sz="3200" dirty="0" err="1"/>
              <a:t>pulmonary</a:t>
            </a:r>
            <a:r>
              <a:rPr lang="fr-FR" sz="3200" dirty="0"/>
              <a:t> </a:t>
            </a:r>
            <a:r>
              <a:rPr lang="fr-FR" sz="3200" dirty="0" err="1"/>
              <a:t>disease</a:t>
            </a:r>
            <a:r>
              <a:rPr lang="fr-FR" sz="3200" dirty="0"/>
              <a:t> and </a:t>
            </a:r>
            <a:r>
              <a:rPr lang="fr-FR" sz="3200" dirty="0" err="1"/>
              <a:t>any</a:t>
            </a:r>
            <a:r>
              <a:rPr lang="fr-FR" sz="3200" dirty="0"/>
              <a:t> </a:t>
            </a:r>
            <a:r>
              <a:rPr lang="fr-FR" sz="3200" dirty="0" err="1"/>
              <a:t>organ</a:t>
            </a:r>
            <a:r>
              <a:rPr lang="fr-FR" sz="3200" dirty="0"/>
              <a:t> </a:t>
            </a:r>
            <a:r>
              <a:rPr lang="fr-FR" sz="3200" dirty="0" err="1"/>
              <a:t>laterality</a:t>
            </a:r>
            <a:r>
              <a:rPr lang="fr-FR" sz="3200" dirty="0"/>
              <a:t> or </a:t>
            </a:r>
            <a:r>
              <a:rPr lang="fr-FR" sz="3200" dirty="0" err="1"/>
              <a:t>cardiac</a:t>
            </a:r>
            <a:r>
              <a:rPr lang="fr-FR" sz="3200" dirty="0"/>
              <a:t> </a:t>
            </a:r>
            <a:r>
              <a:rPr lang="fr-FR" sz="3200" dirty="0" err="1"/>
              <a:t>defect</a:t>
            </a:r>
            <a:r>
              <a:rPr lang="fr-FR" sz="3200" dirty="0"/>
              <a:t>, PCD </a:t>
            </a:r>
            <a:r>
              <a:rPr lang="fr-FR" sz="3200" dirty="0" err="1"/>
              <a:t>should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considered</a:t>
            </a:r>
            <a:r>
              <a:rPr lang="fr-FR" sz="3200" dirty="0"/>
              <a:t> </a:t>
            </a:r>
          </a:p>
          <a:p>
            <a:r>
              <a:rPr lang="fr-FR" sz="3200" dirty="0" smtClean="0"/>
              <a:t> 3. </a:t>
            </a:r>
            <a:r>
              <a:rPr lang="fr-FR" sz="3200" dirty="0" err="1" smtClean="0"/>
              <a:t>Any</a:t>
            </a:r>
            <a:r>
              <a:rPr lang="fr-FR" sz="3200" dirty="0" smtClean="0"/>
              <a:t> patient </a:t>
            </a:r>
            <a:r>
              <a:rPr lang="fr-FR" sz="3200" dirty="0" err="1"/>
              <a:t>with</a:t>
            </a:r>
            <a:r>
              <a:rPr lang="fr-FR" sz="3200" dirty="0"/>
              <a:t> PCD </a:t>
            </a:r>
            <a:r>
              <a:rPr lang="fr-FR" sz="3200" dirty="0" err="1"/>
              <a:t>should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explored</a:t>
            </a:r>
            <a:r>
              <a:rPr lang="fr-FR" sz="3200" dirty="0"/>
              <a:t> for </a:t>
            </a:r>
            <a:r>
              <a:rPr lang="fr-FR" sz="3200" dirty="0" err="1"/>
              <a:t>subtle</a:t>
            </a:r>
            <a:r>
              <a:rPr lang="fr-FR" sz="3200" dirty="0"/>
              <a:t> </a:t>
            </a:r>
            <a:r>
              <a:rPr lang="fr-FR" sz="3200" dirty="0" err="1"/>
              <a:t>laterality</a:t>
            </a:r>
            <a:r>
              <a:rPr lang="fr-FR" sz="3200" dirty="0"/>
              <a:t> </a:t>
            </a:r>
            <a:r>
              <a:rPr lang="fr-FR" sz="3200" dirty="0" err="1"/>
              <a:t>defect</a:t>
            </a:r>
            <a:r>
              <a:rPr lang="fr-FR" sz="3200" dirty="0"/>
              <a:t> and </a:t>
            </a:r>
            <a:r>
              <a:rPr lang="fr-FR" sz="3200" dirty="0" smtClean="0"/>
              <a:t>/or </a:t>
            </a:r>
            <a:r>
              <a:rPr lang="fr-FR" sz="3200" dirty="0" err="1"/>
              <a:t>cardiac</a:t>
            </a:r>
            <a:r>
              <a:rPr lang="fr-FR" sz="3200" dirty="0"/>
              <a:t> </a:t>
            </a:r>
            <a:r>
              <a:rPr lang="fr-FR" sz="3200" dirty="0" err="1"/>
              <a:t>defect</a:t>
            </a:r>
            <a:r>
              <a:rPr lang="fr-FR" sz="3200" dirty="0"/>
              <a:t>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Latelarisation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48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532" y="156107"/>
            <a:ext cx="8060267" cy="75829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 but </a:t>
            </a:r>
            <a:r>
              <a:rPr lang="is-IS" sz="3200" dirty="0" smtClean="0"/>
              <a:t>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7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High </a:t>
            </a:r>
            <a:r>
              <a:rPr lang="fr-FR" dirty="0" err="1" smtClean="0"/>
              <a:t>frequency</a:t>
            </a:r>
            <a:r>
              <a:rPr lang="fr-FR" dirty="0" smtClean="0"/>
              <a:t> of </a:t>
            </a:r>
            <a:r>
              <a:rPr lang="fr-FR" dirty="0" err="1" smtClean="0"/>
              <a:t>neonatal</a:t>
            </a:r>
            <a:r>
              <a:rPr lang="fr-FR" dirty="0" smtClean="0"/>
              <a:t> </a:t>
            </a:r>
            <a:r>
              <a:rPr lang="fr-FR" dirty="0" err="1" smtClean="0"/>
              <a:t>respiratory</a:t>
            </a:r>
            <a:r>
              <a:rPr lang="fr-FR" dirty="0" smtClean="0"/>
              <a:t> </a:t>
            </a:r>
            <a:r>
              <a:rPr lang="fr-FR" dirty="0" err="1" smtClean="0"/>
              <a:t>distress</a:t>
            </a:r>
            <a:endParaRPr lang="fr-FR" dirty="0" smtClean="0"/>
          </a:p>
          <a:p>
            <a:pPr lvl="1"/>
            <a:r>
              <a:rPr lang="fr-FR" sz="2400" dirty="0" err="1" smtClean="0"/>
              <a:t>Predictive</a:t>
            </a:r>
            <a:r>
              <a:rPr lang="fr-FR" sz="2400" dirty="0" smtClean="0"/>
              <a:t> of PCD  OR 6,6 </a:t>
            </a:r>
            <a:r>
              <a:rPr lang="fr-FR" dirty="0" smtClean="0"/>
              <a:t>( </a:t>
            </a:r>
            <a:r>
              <a:rPr lang="fr-FR" sz="2400" dirty="0" smtClean="0"/>
              <a:t>Leigh MW 2016) to 11,9 (  Behan L </a:t>
            </a:r>
            <a:r>
              <a:rPr lang="fr-FR" sz="2400" dirty="0" err="1" smtClean="0"/>
              <a:t>study</a:t>
            </a:r>
            <a:r>
              <a:rPr lang="fr-FR" sz="2400" dirty="0" smtClean="0"/>
              <a:t> ( PICADAR 2016) </a:t>
            </a:r>
          </a:p>
          <a:p>
            <a:pPr lvl="1"/>
            <a:r>
              <a:rPr lang="fr-FR" sz="2400" dirty="0" smtClean="0"/>
              <a:t>Incidence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44,6 % in Boon  M ( </a:t>
            </a:r>
            <a:r>
              <a:rPr lang="fr-FR" sz="2000" dirty="0" smtClean="0">
                <a:solidFill>
                  <a:srgbClr val="008000"/>
                </a:solidFill>
              </a:rPr>
              <a:t>206 PCD patients </a:t>
            </a:r>
            <a:r>
              <a:rPr lang="fr-FR" sz="2400" dirty="0" smtClean="0"/>
              <a:t>2014) </a:t>
            </a:r>
            <a:r>
              <a:rPr lang="fr-FR" sz="2400" dirty="0" err="1" smtClean="0"/>
              <a:t>study</a:t>
            </a:r>
            <a:r>
              <a:rPr lang="fr-FR" sz="2400" dirty="0" smtClean="0"/>
              <a:t> to 82 % in Davis </a:t>
            </a:r>
            <a:r>
              <a:rPr lang="fr-FR" sz="2400" dirty="0" err="1" smtClean="0"/>
              <a:t>study</a:t>
            </a:r>
            <a:r>
              <a:rPr lang="fr-FR" sz="2400" dirty="0" smtClean="0"/>
              <a:t>   ( </a:t>
            </a:r>
            <a:r>
              <a:rPr lang="fr-FR" sz="2400" dirty="0" smtClean="0">
                <a:solidFill>
                  <a:srgbClr val="008000"/>
                </a:solidFill>
              </a:rPr>
              <a:t>118 PCD patients </a:t>
            </a:r>
            <a:r>
              <a:rPr lang="fr-FR" sz="2400" dirty="0" smtClean="0"/>
              <a:t>2015) </a:t>
            </a:r>
          </a:p>
          <a:p>
            <a:pPr lvl="1"/>
            <a:endParaRPr lang="fr-FR" sz="2400" dirty="0" smtClean="0"/>
          </a:p>
          <a:p>
            <a:r>
              <a:rPr lang="fr-FR" sz="2600" dirty="0" err="1" smtClean="0"/>
              <a:t>Transient</a:t>
            </a:r>
            <a:r>
              <a:rPr lang="fr-FR" sz="2600" dirty="0" smtClean="0"/>
              <a:t> </a:t>
            </a:r>
            <a:r>
              <a:rPr lang="fr-FR" sz="2600" dirty="0" err="1" smtClean="0"/>
              <a:t>tachypnea</a:t>
            </a:r>
            <a:r>
              <a:rPr lang="fr-FR" sz="2600" dirty="0" smtClean="0"/>
              <a:t>, </a:t>
            </a:r>
            <a:r>
              <a:rPr lang="fr-FR" sz="2600" dirty="0" err="1" smtClean="0"/>
              <a:t>increased</a:t>
            </a:r>
            <a:r>
              <a:rPr lang="fr-FR" sz="2600" dirty="0" smtClean="0"/>
              <a:t> </a:t>
            </a:r>
            <a:r>
              <a:rPr lang="fr-FR" sz="2600" dirty="0" err="1" smtClean="0"/>
              <a:t>work</a:t>
            </a:r>
            <a:r>
              <a:rPr lang="fr-FR" sz="2600" dirty="0" smtClean="0"/>
              <a:t> of </a:t>
            </a:r>
            <a:r>
              <a:rPr lang="fr-FR" sz="2600" dirty="0" err="1" smtClean="0"/>
              <a:t>breathing</a:t>
            </a:r>
            <a:r>
              <a:rPr lang="fr-FR" sz="2600" dirty="0" smtClean="0"/>
              <a:t>,  </a:t>
            </a:r>
            <a:r>
              <a:rPr lang="fr-FR" sz="2600" dirty="0" err="1" smtClean="0"/>
              <a:t>supplemental</a:t>
            </a:r>
            <a:r>
              <a:rPr lang="fr-FR" sz="2600" dirty="0" smtClean="0"/>
              <a:t> O2 for few </a:t>
            </a:r>
            <a:r>
              <a:rPr lang="fr-FR" sz="2600" dirty="0" err="1" smtClean="0"/>
              <a:t>hours</a:t>
            </a:r>
            <a:r>
              <a:rPr lang="fr-FR" sz="2600" dirty="0" smtClean="0"/>
              <a:t> to </a:t>
            </a:r>
            <a:r>
              <a:rPr lang="fr-FR" sz="2600" dirty="0" err="1" smtClean="0"/>
              <a:t>weeks</a:t>
            </a:r>
            <a:r>
              <a:rPr lang="fr-FR" sz="2600" dirty="0" smtClean="0"/>
              <a:t> (</a:t>
            </a:r>
            <a:r>
              <a:rPr lang="fr-FR" sz="2600" dirty="0" err="1" smtClean="0">
                <a:solidFill>
                  <a:srgbClr val="008000"/>
                </a:solidFill>
              </a:rPr>
              <a:t>median</a:t>
            </a:r>
            <a:r>
              <a:rPr lang="fr-FR" sz="2600" dirty="0" smtClean="0">
                <a:solidFill>
                  <a:srgbClr val="008000"/>
                </a:solidFill>
              </a:rPr>
              <a:t> of  9,5 </a:t>
            </a:r>
            <a:r>
              <a:rPr lang="fr-FR" sz="2600" dirty="0" err="1" smtClean="0">
                <a:solidFill>
                  <a:srgbClr val="008000"/>
                </a:solidFill>
              </a:rPr>
              <a:t>days</a:t>
            </a:r>
            <a:r>
              <a:rPr lang="fr-FR" sz="2600" dirty="0" smtClean="0">
                <a:solidFill>
                  <a:srgbClr val="008000"/>
                </a:solidFill>
              </a:rPr>
              <a:t> </a:t>
            </a:r>
            <a:r>
              <a:rPr lang="fr-FR" sz="2600" dirty="0" smtClean="0"/>
              <a:t>in Davis </a:t>
            </a:r>
            <a:r>
              <a:rPr lang="fr-FR" sz="2600" dirty="0" err="1" smtClean="0"/>
              <a:t>study</a:t>
            </a:r>
            <a:r>
              <a:rPr lang="fr-FR" sz="2600" dirty="0" smtClean="0"/>
              <a:t>)  , admission in </a:t>
            </a:r>
            <a:r>
              <a:rPr lang="fr-FR" sz="2600" dirty="0" err="1" smtClean="0"/>
              <a:t>neonatal</a:t>
            </a:r>
            <a:r>
              <a:rPr lang="fr-FR" sz="2600" dirty="0" smtClean="0"/>
              <a:t> </a:t>
            </a:r>
            <a:r>
              <a:rPr lang="fr-FR" sz="2600" dirty="0" err="1" smtClean="0"/>
              <a:t>units</a:t>
            </a:r>
            <a:r>
              <a:rPr lang="fr-FR" sz="2600" dirty="0" smtClean="0"/>
              <a:t> ( </a:t>
            </a:r>
            <a:r>
              <a:rPr lang="fr-FR" sz="2600" dirty="0" err="1" smtClean="0">
                <a:solidFill>
                  <a:srgbClr val="008000"/>
                </a:solidFill>
              </a:rPr>
              <a:t>median</a:t>
            </a:r>
            <a:r>
              <a:rPr lang="fr-FR" sz="2600" dirty="0" smtClean="0">
                <a:solidFill>
                  <a:srgbClr val="008000"/>
                </a:solidFill>
              </a:rPr>
              <a:t> of 12 </a:t>
            </a:r>
            <a:r>
              <a:rPr lang="fr-FR" sz="2600" dirty="0" err="1" smtClean="0">
                <a:solidFill>
                  <a:srgbClr val="008000"/>
                </a:solidFill>
              </a:rPr>
              <a:t>days</a:t>
            </a:r>
            <a:r>
              <a:rPr lang="fr-FR" sz="2600" dirty="0" smtClean="0"/>
              <a:t>)  . +/- </a:t>
            </a:r>
            <a:r>
              <a:rPr lang="fr-FR" sz="2600" dirty="0" err="1" smtClean="0"/>
              <a:t>radiographic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abnormalities</a:t>
            </a:r>
            <a:r>
              <a:rPr lang="fr-FR" sz="2600" dirty="0" smtClean="0"/>
              <a:t> ( </a:t>
            </a:r>
            <a:r>
              <a:rPr lang="fr-FR" sz="2600" dirty="0" err="1" smtClean="0"/>
              <a:t>atelectasis</a:t>
            </a:r>
            <a:r>
              <a:rPr lang="fr-FR" sz="2600" dirty="0" smtClean="0"/>
              <a:t> +/- </a:t>
            </a:r>
            <a:r>
              <a:rPr lang="fr-FR" sz="2600" dirty="0" err="1" smtClean="0"/>
              <a:t>increased</a:t>
            </a:r>
            <a:r>
              <a:rPr lang="fr-FR" sz="2600" dirty="0" smtClean="0"/>
              <a:t> </a:t>
            </a:r>
            <a:r>
              <a:rPr lang="fr-FR" sz="2600" dirty="0" err="1" smtClean="0"/>
              <a:t>perihilar</a:t>
            </a:r>
            <a:r>
              <a:rPr lang="fr-FR" sz="2600" dirty="0" smtClean="0"/>
              <a:t> </a:t>
            </a:r>
            <a:r>
              <a:rPr lang="fr-FR" sz="2600" dirty="0" err="1" smtClean="0"/>
              <a:t>markings</a:t>
            </a:r>
            <a:r>
              <a:rPr lang="fr-FR" sz="2600" dirty="0" smtClean="0"/>
              <a:t> </a:t>
            </a:r>
            <a:r>
              <a:rPr lang="fr-FR" sz="2600" b="1" dirty="0" smtClean="0"/>
              <a:t>in full </a:t>
            </a:r>
            <a:r>
              <a:rPr lang="fr-FR" sz="2600" b="1" dirty="0" err="1" smtClean="0"/>
              <a:t>term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neonates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without</a:t>
            </a:r>
            <a:r>
              <a:rPr lang="fr-FR" sz="2600" b="1" dirty="0" smtClean="0"/>
              <a:t> infection . </a:t>
            </a:r>
          </a:p>
          <a:p>
            <a:pPr lvl="1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46667" y="973679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upper</a:t>
            </a:r>
            <a:r>
              <a:rPr lang="fr-FR" sz="2400" dirty="0">
                <a:solidFill>
                  <a:schemeClr val="tx1"/>
                </a:solidFill>
              </a:rPr>
              <a:t> and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lower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18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532" y="156107"/>
            <a:ext cx="8060267" cy="75829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 but </a:t>
            </a:r>
            <a:r>
              <a:rPr lang="is-IS" sz="3200" dirty="0" smtClean="0"/>
              <a:t>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78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High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frequency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neonatal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respiratory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distress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of PCD  OR 6,6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(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Leigh MW 2016) to 11,9 (  Behan L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( PICADAR 2016) </a:t>
            </a:r>
          </a:p>
          <a:p>
            <a:pPr lvl="1"/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Incidence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vary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44,6 % in Boon  M (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206 PCD patients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2014)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to 82 % in Davis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  ( 118 PCD patients 2015) </a:t>
            </a:r>
          </a:p>
          <a:p>
            <a:pPr lvl="1"/>
            <a:endParaRPr lang="fr-F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Transient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tachypnea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increased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work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breathing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supplemental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O2 for few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hours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to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weeks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median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of  9,5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days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in Davis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study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)  , admission in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neonatal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units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(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median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of 12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days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)  . +/-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radiographic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abnormalities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(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atelectasis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+/-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increased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perihilar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85000"/>
                  </a:schemeClr>
                </a:solidFill>
              </a:rPr>
              <a:t>markings</a:t>
            </a:r>
            <a:r>
              <a:rPr lang="fr-FR" sz="2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b="1" dirty="0" smtClean="0">
                <a:solidFill>
                  <a:schemeClr val="bg1">
                    <a:lumMod val="85000"/>
                  </a:schemeClr>
                </a:solidFill>
              </a:rPr>
              <a:t>in full </a:t>
            </a:r>
            <a:r>
              <a:rPr lang="fr-FR" sz="2600" b="1" dirty="0" err="1" smtClean="0">
                <a:solidFill>
                  <a:schemeClr val="bg1">
                    <a:lumMod val="85000"/>
                  </a:schemeClr>
                </a:solidFill>
              </a:rPr>
              <a:t>term</a:t>
            </a:r>
            <a:r>
              <a:rPr lang="fr-FR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600" b="1" dirty="0" err="1" smtClean="0">
                <a:solidFill>
                  <a:schemeClr val="bg1">
                    <a:lumMod val="85000"/>
                  </a:schemeClr>
                </a:solidFill>
              </a:rPr>
              <a:t>neonates</a:t>
            </a:r>
            <a:r>
              <a:rPr lang="fr-FR" sz="2600" b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2600" b="1" dirty="0" err="1" smtClean="0">
                <a:solidFill>
                  <a:schemeClr val="bg1">
                    <a:lumMod val="85000"/>
                  </a:schemeClr>
                </a:solidFill>
              </a:rPr>
              <a:t>without</a:t>
            </a:r>
            <a:r>
              <a:rPr lang="fr-FR" sz="2600" b="1" dirty="0" smtClean="0">
                <a:solidFill>
                  <a:schemeClr val="bg1">
                    <a:lumMod val="85000"/>
                  </a:schemeClr>
                </a:solidFill>
              </a:rPr>
              <a:t> infection . </a:t>
            </a:r>
          </a:p>
          <a:p>
            <a:pPr lvl="1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46667" y="973679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upper</a:t>
            </a:r>
            <a:r>
              <a:rPr lang="fr-FR" sz="2400" dirty="0">
                <a:solidFill>
                  <a:schemeClr val="tx1"/>
                </a:solidFill>
              </a:rPr>
              <a:t> and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lower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0147" y="3081862"/>
            <a:ext cx="8809923" cy="1107996"/>
          </a:xfrm>
          <a:prstGeom prst="rect">
            <a:avLst/>
          </a:prstGeom>
          <a:solidFill>
            <a:srgbClr val="28932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 of </a:t>
            </a:r>
            <a:r>
              <a:rPr lang="fr-FR" sz="2400" dirty="0" err="1" smtClean="0"/>
              <a:t>unexplained</a:t>
            </a:r>
            <a:r>
              <a:rPr lang="fr-FR" sz="2400" dirty="0" smtClean="0"/>
              <a:t> </a:t>
            </a:r>
            <a:r>
              <a:rPr lang="fr-FR" sz="2400" dirty="0" err="1" smtClean="0"/>
              <a:t>respiratory</a:t>
            </a:r>
            <a:r>
              <a:rPr lang="fr-FR" sz="2400" dirty="0" smtClean="0"/>
              <a:t> </a:t>
            </a:r>
            <a:r>
              <a:rPr lang="fr-FR" sz="2400" dirty="0" err="1" smtClean="0"/>
              <a:t>distress</a:t>
            </a:r>
            <a:r>
              <a:rPr lang="fr-FR" sz="2400" dirty="0" smtClean="0"/>
              <a:t> in a full </a:t>
            </a:r>
            <a:r>
              <a:rPr lang="fr-FR" sz="2400" dirty="0" err="1" smtClean="0"/>
              <a:t>term</a:t>
            </a:r>
            <a:r>
              <a:rPr lang="fr-FR" sz="2400" dirty="0" smtClean="0"/>
              <a:t>  infant </a:t>
            </a:r>
          </a:p>
          <a:p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raise</a:t>
            </a:r>
            <a:r>
              <a:rPr lang="fr-FR" sz="2400" dirty="0" smtClean="0"/>
              <a:t> suspicion of PCD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48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11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High incidence of </a:t>
            </a:r>
            <a:r>
              <a:rPr lang="fr-FR" dirty="0" err="1"/>
              <a:t>bronchiectasis</a:t>
            </a:r>
            <a:r>
              <a:rPr lang="fr-FR" dirty="0"/>
              <a:t> </a:t>
            </a:r>
            <a:endParaRPr lang="fr-FR" dirty="0" smtClean="0"/>
          </a:p>
          <a:p>
            <a:pPr marL="457200" lvl="1" indent="0"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- 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70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in 20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had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bronchiectasis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8,7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years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600" dirty="0" smtClean="0">
                <a:solidFill>
                  <a:srgbClr val="008000"/>
                </a:solidFill>
              </a:rPr>
              <a:t>                                                                           </a:t>
            </a:r>
            <a:r>
              <a:rPr lang="fr-FR" sz="2200" dirty="0" smtClean="0"/>
              <a:t>Blanchon 2010</a:t>
            </a:r>
          </a:p>
          <a:p>
            <a:pPr marL="457200" lvl="1" indent="0">
              <a:buNone/>
            </a:pPr>
            <a:r>
              <a:rPr lang="fr-FR" sz="1900" dirty="0" smtClean="0">
                <a:solidFill>
                  <a:srgbClr val="FF0000"/>
                </a:solidFill>
              </a:rPr>
              <a:t>-  </a:t>
            </a:r>
            <a:r>
              <a:rPr lang="fr-FR" sz="2600" dirty="0" smtClean="0">
                <a:solidFill>
                  <a:srgbClr val="7F7F7F"/>
                </a:solidFill>
              </a:rPr>
              <a:t>100 </a:t>
            </a:r>
            <a:r>
              <a:rPr lang="fr-FR" sz="2600" dirty="0">
                <a:solidFill>
                  <a:srgbClr val="7F7F7F"/>
                </a:solidFill>
              </a:rPr>
              <a:t>% </a:t>
            </a:r>
            <a:r>
              <a:rPr lang="fr-FR" sz="2600" dirty="0" smtClean="0">
                <a:solidFill>
                  <a:srgbClr val="7F7F7F"/>
                </a:solidFill>
              </a:rPr>
              <a:t> in 118 </a:t>
            </a:r>
            <a:r>
              <a:rPr lang="fr-FR" sz="2600" dirty="0" err="1" smtClean="0">
                <a:solidFill>
                  <a:srgbClr val="7F7F7F"/>
                </a:solidFill>
              </a:rPr>
              <a:t>children</a:t>
            </a:r>
            <a:r>
              <a:rPr lang="fr-FR" sz="2600" dirty="0" smtClean="0">
                <a:solidFill>
                  <a:srgbClr val="7F7F7F"/>
                </a:solidFill>
              </a:rPr>
              <a:t> </a:t>
            </a:r>
            <a:r>
              <a:rPr lang="fr-FR" sz="2600" dirty="0">
                <a:solidFill>
                  <a:srgbClr val="7F7F7F"/>
                </a:solidFill>
              </a:rPr>
              <a:t>8 </a:t>
            </a:r>
            <a:r>
              <a:rPr lang="fr-FR" sz="2600" dirty="0" err="1">
                <a:solidFill>
                  <a:srgbClr val="7F7F7F"/>
                </a:solidFill>
              </a:rPr>
              <a:t>yrs</a:t>
            </a:r>
            <a:r>
              <a:rPr lang="fr-FR" sz="2600" dirty="0">
                <a:solidFill>
                  <a:srgbClr val="7F7F7F"/>
                </a:solidFill>
              </a:rPr>
              <a:t> </a:t>
            </a:r>
            <a:r>
              <a:rPr lang="fr-FR" sz="2600" dirty="0" err="1">
                <a:solidFill>
                  <a:srgbClr val="7F7F7F"/>
                </a:solidFill>
              </a:rPr>
              <a:t>old</a:t>
            </a:r>
            <a:r>
              <a:rPr lang="fr-FR" sz="2600" dirty="0">
                <a:solidFill>
                  <a:srgbClr val="7F7F7F"/>
                </a:solidFill>
              </a:rPr>
              <a:t> ( 5-11) </a:t>
            </a:r>
            <a:r>
              <a:rPr lang="fr-FR" sz="2600" dirty="0" err="1" smtClean="0">
                <a:solidFill>
                  <a:srgbClr val="7F7F7F"/>
                </a:solidFill>
              </a:rPr>
              <a:t>with</a:t>
            </a:r>
            <a:r>
              <a:rPr lang="fr-FR" sz="2600" dirty="0" smtClean="0">
                <a:solidFill>
                  <a:srgbClr val="7F7F7F"/>
                </a:solidFill>
              </a:rPr>
              <a:t> </a:t>
            </a:r>
            <a:r>
              <a:rPr lang="fr-FR" sz="2600" dirty="0">
                <a:solidFill>
                  <a:srgbClr val="7F7F7F"/>
                </a:solidFill>
              </a:rPr>
              <a:t>3 lobes </a:t>
            </a:r>
            <a:r>
              <a:rPr lang="fr-FR" sz="2600" dirty="0" err="1">
                <a:solidFill>
                  <a:srgbClr val="7F7F7F"/>
                </a:solidFill>
              </a:rPr>
              <a:t>with</a:t>
            </a:r>
            <a:r>
              <a:rPr lang="fr-FR" sz="2600" dirty="0">
                <a:solidFill>
                  <a:srgbClr val="7F7F7F"/>
                </a:solidFill>
              </a:rPr>
              <a:t> </a:t>
            </a:r>
            <a:r>
              <a:rPr lang="fr-FR" sz="2600" dirty="0" err="1">
                <a:solidFill>
                  <a:srgbClr val="7F7F7F"/>
                </a:solidFill>
              </a:rPr>
              <a:t>bronchiectasis</a:t>
            </a:r>
            <a:r>
              <a:rPr lang="fr-FR" sz="2600" dirty="0">
                <a:solidFill>
                  <a:srgbClr val="7F7F7F"/>
                </a:solidFill>
              </a:rPr>
              <a:t> and 2 lobes </a:t>
            </a:r>
            <a:r>
              <a:rPr lang="fr-FR" sz="2600" dirty="0" err="1">
                <a:solidFill>
                  <a:srgbClr val="7F7F7F"/>
                </a:solidFill>
              </a:rPr>
              <a:t>with</a:t>
            </a:r>
            <a:r>
              <a:rPr lang="fr-FR" sz="2600" dirty="0">
                <a:solidFill>
                  <a:srgbClr val="7F7F7F"/>
                </a:solidFill>
              </a:rPr>
              <a:t> </a:t>
            </a:r>
            <a:r>
              <a:rPr lang="fr-FR" sz="2600" dirty="0" err="1">
                <a:solidFill>
                  <a:srgbClr val="7F7F7F"/>
                </a:solidFill>
              </a:rPr>
              <a:t>alveolar</a:t>
            </a:r>
            <a:r>
              <a:rPr lang="fr-FR" sz="2600" dirty="0">
                <a:solidFill>
                  <a:srgbClr val="7F7F7F"/>
                </a:solidFill>
              </a:rPr>
              <a:t> consolidation </a:t>
            </a:r>
            <a:r>
              <a:rPr lang="fr-FR" sz="2600" dirty="0" smtClean="0">
                <a:solidFill>
                  <a:srgbClr val="7F7F7F"/>
                </a:solidFill>
              </a:rPr>
              <a:t>                                                  </a:t>
            </a:r>
            <a:r>
              <a:rPr lang="fr-FR" sz="2200" dirty="0" smtClean="0"/>
              <a:t>Davis  2015 </a:t>
            </a:r>
            <a:endParaRPr lang="fr-FR" sz="2200" dirty="0"/>
          </a:p>
          <a:p>
            <a:pPr marL="457200" lvl="1" indent="0"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- </a:t>
            </a:r>
            <a:r>
              <a:rPr lang="fr-FR" sz="2600" dirty="0" smtClean="0">
                <a:solidFill>
                  <a:srgbClr val="7F7F7F"/>
                </a:solidFill>
              </a:rPr>
              <a:t> 61</a:t>
            </a:r>
            <a:r>
              <a:rPr lang="fr-FR" sz="2600" dirty="0">
                <a:solidFill>
                  <a:srgbClr val="7F7F7F"/>
                </a:solidFill>
              </a:rPr>
              <a:t>% in </a:t>
            </a:r>
            <a:r>
              <a:rPr lang="fr-FR" sz="2600" dirty="0" smtClean="0">
                <a:solidFill>
                  <a:srgbClr val="7F7F7F"/>
                </a:solidFill>
              </a:rPr>
              <a:t> 36 </a:t>
            </a:r>
            <a:r>
              <a:rPr lang="fr-FR" sz="2600" dirty="0" err="1" smtClean="0">
                <a:solidFill>
                  <a:srgbClr val="7F7F7F"/>
                </a:solidFill>
              </a:rPr>
              <a:t>children</a:t>
            </a:r>
            <a:r>
              <a:rPr lang="fr-FR" sz="2600" dirty="0" smtClean="0">
                <a:solidFill>
                  <a:srgbClr val="7F7F7F"/>
                </a:solidFill>
              </a:rPr>
              <a:t> </a:t>
            </a:r>
            <a:r>
              <a:rPr lang="fr-FR" sz="2600" dirty="0">
                <a:solidFill>
                  <a:srgbClr val="7F7F7F"/>
                </a:solidFill>
              </a:rPr>
              <a:t>( </a:t>
            </a:r>
            <a:r>
              <a:rPr lang="fr-FR" sz="2600" dirty="0" smtClean="0">
                <a:solidFill>
                  <a:srgbClr val="7F7F7F"/>
                </a:solidFill>
              </a:rPr>
              <a:t>  8yrs</a:t>
            </a:r>
            <a:r>
              <a:rPr lang="fr-FR" sz="2600" dirty="0">
                <a:solidFill>
                  <a:srgbClr val="7F7F7F"/>
                </a:solidFill>
              </a:rPr>
              <a:t>) </a:t>
            </a:r>
            <a:r>
              <a:rPr lang="fr-FR" sz="2600" dirty="0" smtClean="0">
                <a:solidFill>
                  <a:srgbClr val="7F7F7F"/>
                </a:solidFill>
              </a:rPr>
              <a:t> and </a:t>
            </a:r>
            <a:r>
              <a:rPr lang="fr-FR" sz="2600" dirty="0">
                <a:solidFill>
                  <a:srgbClr val="7F7F7F"/>
                </a:solidFill>
              </a:rPr>
              <a:t>98 % </a:t>
            </a:r>
            <a:r>
              <a:rPr lang="fr-FR" sz="2600" dirty="0" smtClean="0">
                <a:solidFill>
                  <a:srgbClr val="7F7F7F"/>
                </a:solidFill>
              </a:rPr>
              <a:t>in 47  </a:t>
            </a:r>
            <a:r>
              <a:rPr lang="fr-FR" sz="2600" dirty="0" err="1" smtClean="0">
                <a:solidFill>
                  <a:srgbClr val="7F7F7F"/>
                </a:solidFill>
              </a:rPr>
              <a:t>adults</a:t>
            </a:r>
            <a:r>
              <a:rPr lang="fr-FR" sz="2600" dirty="0" smtClean="0">
                <a:solidFill>
                  <a:srgbClr val="7F7F7F"/>
                </a:solidFill>
              </a:rPr>
              <a:t> ( 36 </a:t>
            </a:r>
            <a:r>
              <a:rPr lang="fr-FR" sz="2600" dirty="0" err="1" smtClean="0">
                <a:solidFill>
                  <a:srgbClr val="7F7F7F"/>
                </a:solidFill>
              </a:rPr>
              <a:t>yrs</a:t>
            </a:r>
            <a:r>
              <a:rPr lang="fr-FR" sz="2600" dirty="0" smtClean="0">
                <a:solidFill>
                  <a:srgbClr val="7F7F7F"/>
                </a:solidFill>
              </a:rPr>
              <a:t>) 	</a:t>
            </a:r>
            <a:r>
              <a:rPr lang="fr-FR" sz="2600" dirty="0" smtClean="0">
                <a:solidFill>
                  <a:srgbClr val="FF0000"/>
                </a:solidFill>
              </a:rPr>
              <a:t>									        </a:t>
            </a:r>
            <a:r>
              <a:rPr lang="fr-FR" sz="2400" dirty="0" err="1" smtClean="0"/>
              <a:t>Noone</a:t>
            </a:r>
            <a:r>
              <a:rPr lang="fr-FR" sz="2400" dirty="0" smtClean="0"/>
              <a:t>  </a:t>
            </a:r>
            <a:r>
              <a:rPr lang="fr-FR" sz="2400" dirty="0"/>
              <a:t>2004 </a:t>
            </a:r>
            <a:endParaRPr lang="fr-FR" sz="2400" dirty="0" smtClean="0"/>
          </a:p>
          <a:p>
            <a:r>
              <a:rPr lang="fr-FR" dirty="0" err="1" smtClean="0"/>
              <a:t>mainly</a:t>
            </a:r>
            <a:r>
              <a:rPr lang="fr-FR" dirty="0" smtClean="0"/>
              <a:t> in </a:t>
            </a:r>
            <a:r>
              <a:rPr lang="fr-FR" dirty="0" err="1" smtClean="0"/>
              <a:t>lower</a:t>
            </a:r>
            <a:r>
              <a:rPr lang="fr-FR" dirty="0" smtClean="0"/>
              <a:t> lobes ( middle lobe, </a:t>
            </a:r>
            <a:r>
              <a:rPr lang="fr-FR" dirty="0" err="1" smtClean="0"/>
              <a:t>lingula</a:t>
            </a:r>
            <a:r>
              <a:rPr lang="fr-FR" dirty="0" smtClean="0"/>
              <a:t> and basal segments)</a:t>
            </a: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4" y="37576"/>
            <a:ext cx="7840133" cy="87682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Non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but </a:t>
            </a:r>
            <a:r>
              <a:rPr lang="is-IS" sz="3200" dirty="0" smtClean="0"/>
              <a:t>…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846667" y="770483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upper</a:t>
            </a:r>
            <a:r>
              <a:rPr lang="fr-FR" sz="2400" dirty="0">
                <a:solidFill>
                  <a:schemeClr val="tx1"/>
                </a:solidFill>
              </a:rPr>
              <a:t> and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lower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44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112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D9D9D9"/>
                </a:solidFill>
              </a:rPr>
              <a:t>High incidence of </a:t>
            </a:r>
            <a:r>
              <a:rPr lang="fr-FR" dirty="0" err="1">
                <a:solidFill>
                  <a:srgbClr val="D9D9D9"/>
                </a:solidFill>
              </a:rPr>
              <a:t>bronchiectasis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dirty="0" err="1">
                <a:solidFill>
                  <a:srgbClr val="D9D9D9"/>
                </a:solidFill>
              </a:rPr>
              <a:t>mainly</a:t>
            </a:r>
            <a:r>
              <a:rPr lang="fr-FR" dirty="0">
                <a:solidFill>
                  <a:srgbClr val="D9D9D9"/>
                </a:solidFill>
              </a:rPr>
              <a:t> in </a:t>
            </a:r>
            <a:r>
              <a:rPr lang="fr-FR" dirty="0" err="1">
                <a:solidFill>
                  <a:srgbClr val="D9D9D9"/>
                </a:solidFill>
              </a:rPr>
              <a:t>lower</a:t>
            </a:r>
            <a:r>
              <a:rPr lang="fr-FR" dirty="0">
                <a:solidFill>
                  <a:srgbClr val="D9D9D9"/>
                </a:solidFill>
              </a:rPr>
              <a:t> lobes </a:t>
            </a:r>
            <a:r>
              <a:rPr lang="fr-FR" dirty="0" smtClean="0">
                <a:solidFill>
                  <a:srgbClr val="D9D9D9"/>
                </a:solidFill>
              </a:rPr>
              <a:t>( middle lobe, </a:t>
            </a:r>
            <a:r>
              <a:rPr lang="fr-FR" dirty="0" err="1" smtClean="0">
                <a:solidFill>
                  <a:srgbClr val="D9D9D9"/>
                </a:solidFill>
              </a:rPr>
              <a:t>lingula</a:t>
            </a:r>
            <a:r>
              <a:rPr lang="fr-FR" dirty="0" smtClean="0">
                <a:solidFill>
                  <a:srgbClr val="D9D9D9"/>
                </a:solidFill>
              </a:rPr>
              <a:t> and basal segments)</a:t>
            </a:r>
            <a:endParaRPr lang="fr-FR" dirty="0">
              <a:solidFill>
                <a:srgbClr val="D9D9D9"/>
              </a:solidFill>
            </a:endParaRPr>
          </a:p>
          <a:p>
            <a:pPr lvl="1"/>
            <a:r>
              <a:rPr lang="fr-FR" dirty="0">
                <a:solidFill>
                  <a:srgbClr val="D9D9D9"/>
                </a:solidFill>
              </a:rPr>
              <a:t>20 </a:t>
            </a:r>
            <a:r>
              <a:rPr lang="fr-FR" dirty="0" err="1">
                <a:solidFill>
                  <a:srgbClr val="D9D9D9"/>
                </a:solidFill>
              </a:rPr>
              <a:t>children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dirty="0" err="1">
                <a:solidFill>
                  <a:srgbClr val="D9D9D9"/>
                </a:solidFill>
              </a:rPr>
              <a:t>with</a:t>
            </a:r>
            <a:r>
              <a:rPr lang="fr-FR" dirty="0">
                <a:solidFill>
                  <a:srgbClr val="D9D9D9"/>
                </a:solidFill>
              </a:rPr>
              <a:t> PCD  </a:t>
            </a:r>
            <a:r>
              <a:rPr lang="fr-FR" dirty="0" err="1" smtClean="0">
                <a:solidFill>
                  <a:srgbClr val="D9D9D9"/>
                </a:solidFill>
              </a:rPr>
              <a:t>longitudynal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>
                <a:solidFill>
                  <a:srgbClr val="D9D9D9"/>
                </a:solidFill>
              </a:rPr>
              <a:t>study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sz="2400" dirty="0">
                <a:solidFill>
                  <a:srgbClr val="D9D9D9"/>
                </a:solidFill>
              </a:rPr>
              <a:t>Blanchon S </a:t>
            </a:r>
            <a:r>
              <a:rPr lang="fr-FR" sz="2400" dirty="0" smtClean="0">
                <a:solidFill>
                  <a:srgbClr val="D9D9D9"/>
                </a:solidFill>
              </a:rPr>
              <a:t>2010. </a:t>
            </a:r>
            <a:r>
              <a:rPr lang="fr-FR" dirty="0" smtClean="0">
                <a:solidFill>
                  <a:srgbClr val="D9D9D9"/>
                </a:solidFill>
              </a:rPr>
              <a:t>  </a:t>
            </a:r>
            <a:r>
              <a:rPr lang="fr-FR" dirty="0">
                <a:solidFill>
                  <a:srgbClr val="D9D9D9"/>
                </a:solidFill>
              </a:rPr>
              <a:t>70 % </a:t>
            </a:r>
            <a:r>
              <a:rPr lang="fr-FR" dirty="0" smtClean="0">
                <a:solidFill>
                  <a:srgbClr val="D9D9D9"/>
                </a:solidFill>
              </a:rPr>
              <a:t>of patients </a:t>
            </a:r>
            <a:r>
              <a:rPr lang="fr-FR" dirty="0" err="1" smtClean="0">
                <a:solidFill>
                  <a:srgbClr val="D9D9D9"/>
                </a:solidFill>
              </a:rPr>
              <a:t>had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bronchiectasis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at</a:t>
            </a:r>
            <a:r>
              <a:rPr lang="fr-FR" dirty="0" smtClean="0">
                <a:solidFill>
                  <a:srgbClr val="D9D9D9"/>
                </a:solidFill>
              </a:rPr>
              <a:t> 8,7 </a:t>
            </a:r>
            <a:r>
              <a:rPr lang="fr-FR" dirty="0" err="1" smtClean="0">
                <a:solidFill>
                  <a:srgbClr val="D9D9D9"/>
                </a:solidFill>
              </a:rPr>
              <a:t>years</a:t>
            </a:r>
            <a:endParaRPr lang="fr-FR" dirty="0" smtClean="0">
              <a:solidFill>
                <a:srgbClr val="D9D9D9"/>
              </a:solidFill>
            </a:endParaRPr>
          </a:p>
          <a:p>
            <a:pPr lvl="1"/>
            <a:r>
              <a:rPr lang="fr-FR" dirty="0" smtClean="0">
                <a:solidFill>
                  <a:srgbClr val="D9D9D9"/>
                </a:solidFill>
              </a:rPr>
              <a:t>118 </a:t>
            </a:r>
            <a:r>
              <a:rPr lang="fr-FR" dirty="0" err="1" smtClean="0">
                <a:solidFill>
                  <a:srgbClr val="D9D9D9"/>
                </a:solidFill>
              </a:rPr>
              <a:t>children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with</a:t>
            </a:r>
            <a:r>
              <a:rPr lang="fr-FR" dirty="0" smtClean="0">
                <a:solidFill>
                  <a:srgbClr val="D9D9D9"/>
                </a:solidFill>
              </a:rPr>
              <a:t> PCD .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dirty="0" smtClean="0">
                <a:solidFill>
                  <a:srgbClr val="D9D9D9"/>
                </a:solidFill>
              </a:rPr>
              <a:t>Davis 2015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dirty="0" smtClean="0">
                <a:solidFill>
                  <a:srgbClr val="D9D9D9"/>
                </a:solidFill>
              </a:rPr>
              <a:t> 8 </a:t>
            </a:r>
            <a:r>
              <a:rPr lang="fr-FR" dirty="0" err="1" smtClean="0">
                <a:solidFill>
                  <a:srgbClr val="D9D9D9"/>
                </a:solidFill>
              </a:rPr>
              <a:t>yrs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old</a:t>
            </a:r>
            <a:r>
              <a:rPr lang="fr-FR" dirty="0" smtClean="0">
                <a:solidFill>
                  <a:srgbClr val="D9D9D9"/>
                </a:solidFill>
              </a:rPr>
              <a:t> ( 5-11)  100 % </a:t>
            </a:r>
            <a:r>
              <a:rPr lang="fr-FR" dirty="0" err="1" smtClean="0">
                <a:solidFill>
                  <a:srgbClr val="D9D9D9"/>
                </a:solidFill>
              </a:rPr>
              <a:t>with</a:t>
            </a:r>
            <a:r>
              <a:rPr lang="fr-FR" dirty="0" smtClean="0">
                <a:solidFill>
                  <a:srgbClr val="D9D9D9"/>
                </a:solidFill>
              </a:rPr>
              <a:t> 3 lobes </a:t>
            </a:r>
            <a:r>
              <a:rPr lang="fr-FR" dirty="0" err="1" smtClean="0">
                <a:solidFill>
                  <a:srgbClr val="D9D9D9"/>
                </a:solidFill>
              </a:rPr>
              <a:t>with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bronchiectasis</a:t>
            </a:r>
            <a:r>
              <a:rPr lang="fr-FR" dirty="0" smtClean="0">
                <a:solidFill>
                  <a:srgbClr val="D9D9D9"/>
                </a:solidFill>
              </a:rPr>
              <a:t> and 2 lobes </a:t>
            </a:r>
            <a:r>
              <a:rPr lang="fr-FR" dirty="0" err="1" smtClean="0">
                <a:solidFill>
                  <a:srgbClr val="D9D9D9"/>
                </a:solidFill>
              </a:rPr>
              <a:t>with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alveolar</a:t>
            </a:r>
            <a:r>
              <a:rPr lang="fr-FR" dirty="0" smtClean="0">
                <a:solidFill>
                  <a:srgbClr val="D9D9D9"/>
                </a:solidFill>
              </a:rPr>
              <a:t> consolidation</a:t>
            </a:r>
            <a:r>
              <a:rPr lang="fr-FR" dirty="0">
                <a:solidFill>
                  <a:srgbClr val="D9D9D9"/>
                </a:solidFill>
              </a:rPr>
              <a:t> </a:t>
            </a:r>
            <a:endParaRPr lang="fr-FR" dirty="0" smtClean="0">
              <a:solidFill>
                <a:srgbClr val="D9D9D9"/>
              </a:solidFill>
            </a:endParaRPr>
          </a:p>
          <a:p>
            <a:pPr lvl="1"/>
            <a:r>
              <a:rPr lang="fr-FR" dirty="0" smtClean="0">
                <a:solidFill>
                  <a:srgbClr val="D9D9D9"/>
                </a:solidFill>
              </a:rPr>
              <a:t>47 </a:t>
            </a:r>
            <a:r>
              <a:rPr lang="fr-FR" dirty="0" err="1" smtClean="0">
                <a:solidFill>
                  <a:srgbClr val="D9D9D9"/>
                </a:solidFill>
              </a:rPr>
              <a:t>adults</a:t>
            </a:r>
            <a:r>
              <a:rPr lang="fr-FR" dirty="0" smtClean="0">
                <a:solidFill>
                  <a:srgbClr val="D9D9D9"/>
                </a:solidFill>
              </a:rPr>
              <a:t> , </a:t>
            </a:r>
            <a:r>
              <a:rPr lang="fr-FR" dirty="0" err="1">
                <a:solidFill>
                  <a:srgbClr val="D9D9D9"/>
                </a:solidFill>
              </a:rPr>
              <a:t>Noone</a:t>
            </a:r>
            <a:r>
              <a:rPr lang="fr-FR" dirty="0">
                <a:solidFill>
                  <a:srgbClr val="D9D9D9"/>
                </a:solidFill>
              </a:rPr>
              <a:t> </a:t>
            </a:r>
            <a:r>
              <a:rPr lang="fr-FR" dirty="0" smtClean="0">
                <a:solidFill>
                  <a:srgbClr val="D9D9D9"/>
                </a:solidFill>
              </a:rPr>
              <a:t> 2004  </a:t>
            </a:r>
            <a:r>
              <a:rPr lang="fr-FR" dirty="0" err="1" smtClean="0">
                <a:solidFill>
                  <a:srgbClr val="D9D9D9"/>
                </a:solidFill>
              </a:rPr>
              <a:t>median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age</a:t>
            </a:r>
            <a:r>
              <a:rPr lang="fr-FR" dirty="0" smtClean="0">
                <a:solidFill>
                  <a:srgbClr val="D9D9D9"/>
                </a:solidFill>
              </a:rPr>
              <a:t> 36 </a:t>
            </a:r>
            <a:r>
              <a:rPr lang="fr-FR" dirty="0" err="1" smtClean="0">
                <a:solidFill>
                  <a:srgbClr val="D9D9D9"/>
                </a:solidFill>
              </a:rPr>
              <a:t>yrs</a:t>
            </a:r>
            <a:r>
              <a:rPr lang="fr-FR" dirty="0" smtClean="0">
                <a:solidFill>
                  <a:srgbClr val="D9D9D9"/>
                </a:solidFill>
              </a:rPr>
              <a:t>, 98 % of </a:t>
            </a:r>
            <a:r>
              <a:rPr lang="fr-FR" dirty="0" err="1" smtClean="0">
                <a:solidFill>
                  <a:srgbClr val="D9D9D9"/>
                </a:solidFill>
              </a:rPr>
              <a:t>bronchiectasis</a:t>
            </a:r>
            <a:r>
              <a:rPr lang="fr-FR" dirty="0" smtClean="0">
                <a:solidFill>
                  <a:srgbClr val="D9D9D9"/>
                </a:solidFill>
              </a:rPr>
              <a:t>  and 31 </a:t>
            </a:r>
            <a:r>
              <a:rPr lang="fr-FR" dirty="0" err="1" smtClean="0">
                <a:solidFill>
                  <a:srgbClr val="D9D9D9"/>
                </a:solidFill>
              </a:rPr>
              <a:t>children</a:t>
            </a:r>
            <a:r>
              <a:rPr lang="fr-FR" dirty="0" smtClean="0">
                <a:solidFill>
                  <a:srgbClr val="D9D9D9"/>
                </a:solidFill>
              </a:rPr>
              <a:t>  61% in </a:t>
            </a:r>
            <a:r>
              <a:rPr lang="fr-FR" dirty="0" err="1" smtClean="0">
                <a:solidFill>
                  <a:srgbClr val="D9D9D9"/>
                </a:solidFill>
              </a:rPr>
              <a:t>children</a:t>
            </a:r>
            <a:r>
              <a:rPr lang="fr-FR" dirty="0" smtClean="0">
                <a:solidFill>
                  <a:srgbClr val="D9D9D9"/>
                </a:solidFill>
              </a:rPr>
              <a:t> ( 8yrs) </a:t>
            </a:r>
            <a:endParaRPr lang="fr-FR" dirty="0">
              <a:solidFill>
                <a:srgbClr val="D9D9D9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4" y="37576"/>
            <a:ext cx="7840133" cy="87682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Non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but </a:t>
            </a:r>
            <a:r>
              <a:rPr lang="is-IS" sz="3200" dirty="0" smtClean="0"/>
              <a:t>…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846667" y="770483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upper</a:t>
            </a:r>
            <a:r>
              <a:rPr lang="fr-FR" sz="2400" dirty="0">
                <a:solidFill>
                  <a:schemeClr val="tx1"/>
                </a:solidFill>
              </a:rPr>
              <a:t> and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lower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824" y="2387610"/>
            <a:ext cx="8964413" cy="2677656"/>
          </a:xfrm>
          <a:prstGeom prst="rect">
            <a:avLst/>
          </a:prstGeom>
          <a:solidFill>
            <a:srgbClr val="28932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High incidence of </a:t>
            </a:r>
            <a:r>
              <a:rPr lang="fr-FR" sz="2400" dirty="0" err="1" smtClean="0"/>
              <a:t>bronchiectasis</a:t>
            </a:r>
            <a:r>
              <a:rPr lang="fr-FR" sz="2400" dirty="0" smtClean="0"/>
              <a:t> in PCD patients, </a:t>
            </a:r>
            <a:r>
              <a:rPr lang="fr-FR" sz="2400" dirty="0" err="1" smtClean="0"/>
              <a:t>occuring</a:t>
            </a:r>
            <a:r>
              <a:rPr lang="fr-FR" sz="2400" dirty="0" smtClean="0"/>
              <a:t> </a:t>
            </a:r>
            <a:r>
              <a:rPr lang="fr-FR" sz="2400" dirty="0" err="1" smtClean="0"/>
              <a:t>early</a:t>
            </a:r>
            <a:r>
              <a:rPr lang="fr-FR" sz="2400" dirty="0" smtClean="0"/>
              <a:t> in life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Mainly</a:t>
            </a:r>
            <a:r>
              <a:rPr lang="fr-FR" sz="2400" dirty="0" smtClean="0"/>
              <a:t> in the middle lobe and </a:t>
            </a:r>
            <a:r>
              <a:rPr lang="fr-FR" sz="2400" dirty="0" err="1" smtClean="0"/>
              <a:t>lingula</a:t>
            </a:r>
            <a:r>
              <a:rPr lang="fr-FR" sz="2400" dirty="0" smtClean="0"/>
              <a:t>   (56 %  ) and </a:t>
            </a:r>
            <a:r>
              <a:rPr lang="fr-FR" sz="2400" dirty="0" err="1"/>
              <a:t>l</a:t>
            </a:r>
            <a:r>
              <a:rPr lang="fr-FR" sz="2400" dirty="0" err="1" smtClean="0"/>
              <a:t>ower</a:t>
            </a:r>
            <a:r>
              <a:rPr lang="fr-FR" sz="2400" dirty="0" smtClean="0"/>
              <a:t> lobes ( 38%)</a:t>
            </a:r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contrast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CF patients  </a:t>
            </a:r>
            <a:r>
              <a:rPr lang="fr-FR" sz="2400" dirty="0" err="1" smtClean="0"/>
              <a:t>where</a:t>
            </a:r>
            <a:r>
              <a:rPr lang="fr-FR" sz="2400" dirty="0" smtClean="0"/>
              <a:t> the </a:t>
            </a:r>
            <a:r>
              <a:rPr lang="fr-FR" sz="2400" dirty="0" err="1" smtClean="0"/>
              <a:t>upper</a:t>
            </a:r>
            <a:r>
              <a:rPr lang="fr-FR" sz="2400" dirty="0" smtClean="0"/>
              <a:t> lobes </a:t>
            </a:r>
            <a:r>
              <a:rPr lang="fr-FR" sz="2400" dirty="0" err="1" smtClean="0"/>
              <a:t>represent</a:t>
            </a:r>
            <a:r>
              <a:rPr lang="fr-FR" sz="2400" dirty="0" smtClean="0"/>
              <a:t> 40 % 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                                                                         </a:t>
            </a:r>
            <a:r>
              <a:rPr lang="fr-FR" sz="2000" i="1" dirty="0" smtClean="0"/>
              <a:t>Cohen</a:t>
            </a:r>
            <a:r>
              <a:rPr lang="fr-FR" sz="2000" i="1" dirty="0"/>
              <a:t>- </a:t>
            </a:r>
            <a:r>
              <a:rPr lang="fr-FR" sz="2000" i="1" dirty="0" err="1"/>
              <a:t>Cymberknoh</a:t>
            </a:r>
            <a:r>
              <a:rPr lang="fr-FR" sz="2000" i="1" dirty="0"/>
              <a:t>, 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Chest</a:t>
            </a:r>
            <a:r>
              <a:rPr lang="fr-FR" sz="2000" i="1" dirty="0" smtClean="0"/>
              <a:t> 2014 </a:t>
            </a:r>
          </a:p>
          <a:p>
            <a:r>
              <a:rPr lang="fr-FR" sz="2000" i="1" dirty="0" smtClean="0"/>
              <a:t>                                                    </a:t>
            </a:r>
            <a:r>
              <a:rPr lang="fr-FR" sz="2000" i="1" dirty="0" err="1" smtClean="0"/>
              <a:t>Difference</a:t>
            </a:r>
            <a:r>
              <a:rPr lang="fr-FR" sz="2000" i="1" dirty="0" smtClean="0"/>
              <a:t> </a:t>
            </a:r>
            <a:r>
              <a:rPr lang="fr-FR" sz="2000" i="1" dirty="0"/>
              <a:t>in </a:t>
            </a:r>
            <a:r>
              <a:rPr lang="fr-FR" sz="2000" i="1" dirty="0" err="1"/>
              <a:t>disease</a:t>
            </a:r>
            <a:r>
              <a:rPr lang="fr-FR" sz="2000" i="1" dirty="0"/>
              <a:t> expression </a:t>
            </a:r>
            <a:r>
              <a:rPr lang="fr-FR" sz="2000" i="1" dirty="0" err="1"/>
              <a:t>between</a:t>
            </a:r>
            <a:r>
              <a:rPr lang="fr-FR" sz="2000" i="1" dirty="0"/>
              <a:t> PCD and </a:t>
            </a:r>
            <a:r>
              <a:rPr lang="fr-FR" sz="2000" i="1" dirty="0" smtClean="0"/>
              <a:t>CF</a:t>
            </a:r>
            <a:r>
              <a:rPr lang="fr-FR" sz="2400" dirty="0" smtClean="0"/>
              <a:t>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6150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6667" y="872081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upper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and </a:t>
            </a:r>
            <a:r>
              <a:rPr lang="fr-FR" sz="2400" dirty="0" err="1">
                <a:solidFill>
                  <a:schemeClr val="tx1"/>
                </a:solidFill>
              </a:rPr>
              <a:t>lower</a:t>
            </a:r>
            <a:r>
              <a:rPr lang="fr-FR" sz="2400" dirty="0">
                <a:solidFill>
                  <a:schemeClr val="tx1"/>
                </a:solidFill>
              </a:rPr>
              <a:t> 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105308"/>
            <a:ext cx="7840133" cy="87682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Non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but </a:t>
            </a:r>
            <a:r>
              <a:rPr lang="is-IS" sz="3200" dirty="0" smtClean="0"/>
              <a:t>…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8522" y="2108190"/>
            <a:ext cx="8229600" cy="3683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dirty="0" smtClean="0"/>
              <a:t>	No PCD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airway</a:t>
            </a:r>
            <a:r>
              <a:rPr lang="fr-FR" dirty="0" smtClean="0"/>
              <a:t> infection</a:t>
            </a:r>
          </a:p>
          <a:p>
            <a:pPr marL="400050" lvl="2" indent="0">
              <a:buNone/>
            </a:pPr>
            <a:r>
              <a:rPr lang="fr-FR" sz="2000" dirty="0" smtClean="0">
                <a:solidFill>
                  <a:srgbClr val="008000"/>
                </a:solidFill>
              </a:rPr>
              <a:t> 245 </a:t>
            </a:r>
            <a:r>
              <a:rPr lang="fr-FR" sz="2000" dirty="0">
                <a:solidFill>
                  <a:srgbClr val="008000"/>
                </a:solidFill>
              </a:rPr>
              <a:t>patients in JF </a:t>
            </a:r>
            <a:r>
              <a:rPr lang="fr-FR" sz="2000" dirty="0" err="1">
                <a:solidFill>
                  <a:srgbClr val="008000"/>
                </a:solidFill>
              </a:rPr>
              <a:t>papon</a:t>
            </a:r>
            <a:r>
              <a:rPr lang="fr-FR" sz="2000" dirty="0">
                <a:solidFill>
                  <a:srgbClr val="008000"/>
                </a:solidFill>
              </a:rPr>
              <a:t> TEM </a:t>
            </a:r>
            <a:r>
              <a:rPr lang="fr-FR" sz="2000" dirty="0" err="1">
                <a:solidFill>
                  <a:srgbClr val="008000"/>
                </a:solidFill>
              </a:rPr>
              <a:t>analysis</a:t>
            </a:r>
            <a:r>
              <a:rPr lang="fr-FR" sz="2000" dirty="0">
                <a:solidFill>
                  <a:srgbClr val="008000"/>
                </a:solidFill>
              </a:rPr>
              <a:t>. </a:t>
            </a:r>
            <a:r>
              <a:rPr lang="fr-FR" sz="2000" dirty="0" err="1">
                <a:solidFill>
                  <a:srgbClr val="008000"/>
                </a:solidFill>
              </a:rPr>
              <a:t>Children</a:t>
            </a:r>
            <a:r>
              <a:rPr lang="fr-FR" sz="2000" dirty="0">
                <a:solidFill>
                  <a:srgbClr val="008000"/>
                </a:solidFill>
              </a:rPr>
              <a:t> </a:t>
            </a:r>
            <a:r>
              <a:rPr lang="fr-FR" sz="2000" dirty="0" err="1">
                <a:solidFill>
                  <a:srgbClr val="008000"/>
                </a:solidFill>
              </a:rPr>
              <a:t>adult</a:t>
            </a:r>
            <a:r>
              <a:rPr lang="fr-FR" sz="2000" dirty="0">
                <a:solidFill>
                  <a:srgbClr val="008000"/>
                </a:solidFill>
              </a:rPr>
              <a:t> ratio 2,06</a:t>
            </a:r>
            <a:r>
              <a:rPr lang="fr-FR" sz="2000" dirty="0"/>
              <a:t>. </a:t>
            </a:r>
            <a:r>
              <a:rPr lang="fr-FR" sz="2000" dirty="0" err="1">
                <a:solidFill>
                  <a:srgbClr val="FF6600"/>
                </a:solidFill>
              </a:rPr>
              <a:t>sinopulmonary</a:t>
            </a:r>
            <a:r>
              <a:rPr lang="fr-FR" sz="2000" dirty="0">
                <a:solidFill>
                  <a:srgbClr val="FF6600"/>
                </a:solidFill>
              </a:rPr>
              <a:t> syndrome 99,2 </a:t>
            </a:r>
            <a:r>
              <a:rPr lang="fr-FR" sz="2000" dirty="0" smtClean="0">
                <a:solidFill>
                  <a:srgbClr val="FF6600"/>
                </a:solidFill>
              </a:rPr>
              <a:t>%. </a:t>
            </a:r>
            <a:r>
              <a:rPr lang="fr-FR" sz="2000" dirty="0" err="1" smtClean="0">
                <a:solidFill>
                  <a:srgbClr val="FF6600"/>
                </a:solidFill>
              </a:rPr>
              <a:t>Isolated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lower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airway</a:t>
            </a:r>
            <a:r>
              <a:rPr lang="fr-FR" sz="2000" dirty="0" smtClean="0">
                <a:solidFill>
                  <a:srgbClr val="FF6600"/>
                </a:solidFill>
              </a:rPr>
              <a:t> infection 0,4 %</a:t>
            </a:r>
          </a:p>
          <a:p>
            <a:pPr marL="400050" lvl="2" indent="0">
              <a:buNone/>
            </a:pPr>
            <a:endParaRPr lang="fr-FR" sz="2000" dirty="0">
              <a:solidFill>
                <a:srgbClr val="FF6600"/>
              </a:solidFill>
            </a:endParaRPr>
          </a:p>
          <a:p>
            <a:pPr marL="400050" lvl="2" indent="0">
              <a:buNone/>
            </a:pPr>
            <a:r>
              <a:rPr lang="fr-FR" sz="2800" dirty="0" err="1" smtClean="0"/>
              <a:t>Severity</a:t>
            </a:r>
            <a:r>
              <a:rPr lang="fr-FR" sz="2800" dirty="0" smtClean="0"/>
              <a:t> of </a:t>
            </a:r>
            <a:r>
              <a:rPr lang="fr-FR" sz="2800" dirty="0" err="1" smtClean="0"/>
              <a:t>otologic</a:t>
            </a:r>
            <a:r>
              <a:rPr lang="fr-FR" sz="2800" dirty="0" smtClean="0"/>
              <a:t> </a:t>
            </a:r>
            <a:r>
              <a:rPr lang="fr-FR" sz="2800" dirty="0" err="1" smtClean="0"/>
              <a:t>features</a:t>
            </a:r>
            <a:r>
              <a:rPr lang="fr-FR" sz="2800" dirty="0" smtClean="0"/>
              <a:t> in </a:t>
            </a:r>
            <a:r>
              <a:rPr lang="fr-FR" sz="2800" dirty="0" err="1" smtClean="0"/>
              <a:t>children</a:t>
            </a:r>
            <a:endParaRPr lang="fr-FR" sz="2800" dirty="0" smtClean="0"/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008000"/>
                </a:solidFill>
              </a:rPr>
              <a:t>58 </a:t>
            </a:r>
            <a:r>
              <a:rPr lang="fr-FR" sz="2000" dirty="0">
                <a:solidFill>
                  <a:srgbClr val="008000"/>
                </a:solidFill>
              </a:rPr>
              <a:t>PCD patients </a:t>
            </a:r>
            <a:r>
              <a:rPr lang="fr-FR" sz="2000" dirty="0" err="1">
                <a:solidFill>
                  <a:srgbClr val="008000"/>
                </a:solidFill>
              </a:rPr>
              <a:t>follow</a:t>
            </a:r>
            <a:r>
              <a:rPr lang="fr-FR" sz="2000" dirty="0">
                <a:solidFill>
                  <a:srgbClr val="008000"/>
                </a:solidFill>
              </a:rPr>
              <a:t> up </a:t>
            </a:r>
            <a:r>
              <a:rPr lang="fr-FR" sz="2000" dirty="0" smtClean="0">
                <a:solidFill>
                  <a:srgbClr val="008000"/>
                </a:solidFill>
              </a:rPr>
              <a:t> </a:t>
            </a:r>
            <a:r>
              <a:rPr lang="fr-FR" sz="2000" dirty="0" err="1">
                <a:solidFill>
                  <a:srgbClr val="008000"/>
                </a:solidFill>
              </a:rPr>
              <a:t>from</a:t>
            </a:r>
            <a:r>
              <a:rPr lang="fr-FR" sz="2000" dirty="0">
                <a:solidFill>
                  <a:srgbClr val="008000"/>
                </a:solidFill>
              </a:rPr>
              <a:t> 2 to 6 </a:t>
            </a:r>
            <a:r>
              <a:rPr lang="fr-FR" sz="2000" dirty="0" err="1">
                <a:solidFill>
                  <a:srgbClr val="008000"/>
                </a:solidFill>
              </a:rPr>
              <a:t>years</a:t>
            </a:r>
            <a:r>
              <a:rPr lang="fr-FR" sz="2000" dirty="0">
                <a:solidFill>
                  <a:srgbClr val="008000"/>
                </a:solidFill>
              </a:rPr>
              <a:t> </a:t>
            </a:r>
            <a:r>
              <a:rPr lang="fr-FR" sz="2000" dirty="0" smtClean="0"/>
              <a:t>.</a:t>
            </a:r>
          </a:p>
          <a:p>
            <a:pPr marL="457200" lvl="1" indent="0">
              <a:buNone/>
            </a:pPr>
            <a:r>
              <a:rPr lang="fr-FR" sz="2000" dirty="0" smtClean="0"/>
              <a:t>V </a:t>
            </a:r>
            <a:r>
              <a:rPr lang="fr-FR" sz="2000" dirty="0" err="1"/>
              <a:t>puliere</a:t>
            </a:r>
            <a:r>
              <a:rPr lang="fr-FR" sz="2000" dirty="0"/>
              <a:t> 2010 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400" dirty="0" smtClean="0"/>
              <a:t>   </a:t>
            </a: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sz="2400" dirty="0" err="1" smtClean="0"/>
              <a:t>Early</a:t>
            </a:r>
            <a:r>
              <a:rPr lang="fr-FR" sz="2400" dirty="0" smtClean="0"/>
              <a:t> </a:t>
            </a:r>
            <a:r>
              <a:rPr lang="fr-FR" sz="2400" dirty="0" err="1" smtClean="0"/>
              <a:t>onset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 round nasal congestion      </a:t>
            </a:r>
            <a:r>
              <a:rPr lang="fr-FR" sz="2400" dirty="0" smtClean="0">
                <a:solidFill>
                  <a:srgbClr val="FF0000"/>
                </a:solidFill>
              </a:rPr>
              <a:t>OR 3,4 </a:t>
            </a:r>
          </a:p>
          <a:p>
            <a:pPr marL="0" indent="0">
              <a:buNone/>
            </a:pPr>
            <a:r>
              <a:rPr lang="fr-FR" sz="2400" dirty="0" smtClean="0"/>
              <a:t>     </a:t>
            </a:r>
            <a:r>
              <a:rPr lang="fr-FR" sz="2400" dirty="0" err="1" smtClean="0"/>
              <a:t>Early</a:t>
            </a:r>
            <a:r>
              <a:rPr lang="fr-FR" sz="2400" dirty="0" smtClean="0"/>
              <a:t> </a:t>
            </a:r>
            <a:r>
              <a:rPr lang="fr-FR" sz="2400" dirty="0" err="1" smtClean="0"/>
              <a:t>onset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r>
              <a:rPr lang="fr-FR" sz="2400" dirty="0" smtClean="0"/>
              <a:t> round </a:t>
            </a:r>
            <a:r>
              <a:rPr lang="fr-FR" sz="2400" dirty="0" err="1" smtClean="0"/>
              <a:t>wet</a:t>
            </a:r>
            <a:r>
              <a:rPr lang="fr-FR" sz="2400" dirty="0" smtClean="0"/>
              <a:t> </a:t>
            </a:r>
            <a:r>
              <a:rPr lang="fr-FR" sz="2400" dirty="0" err="1" smtClean="0"/>
              <a:t>cough</a:t>
            </a:r>
            <a:r>
              <a:rPr lang="fr-FR" sz="2400" dirty="0" smtClean="0"/>
              <a:t>      	   </a:t>
            </a:r>
            <a:r>
              <a:rPr lang="fr-FR" sz="2400" dirty="0" smtClean="0">
                <a:solidFill>
                  <a:srgbClr val="FF0000"/>
                </a:solidFill>
              </a:rPr>
              <a:t>       OR 3,1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-  </a:t>
            </a:r>
            <a:r>
              <a:rPr lang="fr-FR" sz="2000" dirty="0" smtClean="0">
                <a:solidFill>
                  <a:srgbClr val="008000"/>
                </a:solidFill>
              </a:rPr>
              <a:t>534 patients &lt; 18 </a:t>
            </a:r>
            <a:r>
              <a:rPr lang="fr-FR" sz="2000" dirty="0" err="1" smtClean="0">
                <a:solidFill>
                  <a:srgbClr val="008000"/>
                </a:solidFill>
              </a:rPr>
              <a:t>years</a:t>
            </a:r>
            <a:r>
              <a:rPr lang="fr-FR" sz="2000" dirty="0" smtClean="0">
                <a:solidFill>
                  <a:srgbClr val="008000"/>
                </a:solidFill>
              </a:rPr>
              <a:t> and 205 PCD patients  </a:t>
            </a:r>
            <a:r>
              <a:rPr lang="fr-FR" sz="2000" dirty="0"/>
              <a:t>Leigh </a:t>
            </a:r>
            <a:r>
              <a:rPr lang="fr-FR" sz="2000" dirty="0" smtClean="0"/>
              <a:t>MW,  </a:t>
            </a:r>
            <a:r>
              <a:rPr lang="fr-FR" sz="2000" dirty="0"/>
              <a:t>2016 </a:t>
            </a:r>
            <a:endParaRPr lang="fr-FR" sz="2800" dirty="0" smtClean="0"/>
          </a:p>
        </p:txBody>
      </p:sp>
      <p:grpSp>
        <p:nvGrpSpPr>
          <p:cNvPr id="9" name="Grouper 8"/>
          <p:cNvGrpSpPr/>
          <p:nvPr/>
        </p:nvGrpSpPr>
        <p:grpSpPr>
          <a:xfrm>
            <a:off x="5655733" y="2896867"/>
            <a:ext cx="3124197" cy="2424455"/>
            <a:chOff x="5655733" y="2896867"/>
            <a:chExt cx="3124197" cy="242445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733" y="2896867"/>
              <a:ext cx="3107261" cy="2424455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/>
          </p:nvGrpSpPr>
          <p:grpSpPr>
            <a:xfrm>
              <a:off x="5655733" y="3403600"/>
              <a:ext cx="3124197" cy="253998"/>
              <a:chOff x="5655733" y="3403600"/>
              <a:chExt cx="3124197" cy="253998"/>
            </a:xfrm>
          </p:grpSpPr>
          <p:cxnSp>
            <p:nvCxnSpPr>
              <p:cNvPr id="6" name="Connecteur droit 5"/>
              <p:cNvCxnSpPr/>
              <p:nvPr/>
            </p:nvCxnSpPr>
            <p:spPr>
              <a:xfrm>
                <a:off x="5655733" y="3403600"/>
                <a:ext cx="3107261" cy="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5672669" y="3657598"/>
                <a:ext cx="3107261" cy="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780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6667" y="872081"/>
            <a:ext cx="7467600" cy="104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      Association </a:t>
            </a:r>
            <a:r>
              <a:rPr lang="fr-FR" sz="2400" dirty="0">
                <a:solidFill>
                  <a:schemeClr val="tx1"/>
                </a:solidFill>
              </a:rPr>
              <a:t>of </a:t>
            </a:r>
            <a:r>
              <a:rPr lang="fr-FR" sz="2400" dirty="0" err="1">
                <a:solidFill>
                  <a:schemeClr val="tx1"/>
                </a:solidFill>
              </a:rPr>
              <a:t>chronic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upper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and </a:t>
            </a:r>
            <a:r>
              <a:rPr lang="fr-FR" sz="2400" dirty="0" err="1">
                <a:solidFill>
                  <a:schemeClr val="tx1"/>
                </a:solidFill>
              </a:rPr>
              <a:t>lower</a:t>
            </a:r>
            <a:r>
              <a:rPr lang="fr-FR" sz="2400" dirty="0">
                <a:solidFill>
                  <a:schemeClr val="tx1"/>
                </a:solidFill>
              </a:rPr>
              <a:t> infection </a:t>
            </a:r>
          </a:p>
          <a:p>
            <a:pPr marL="0" lvl="1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							   </a:t>
            </a:r>
            <a:r>
              <a:rPr lang="fr-FR" sz="2400" dirty="0" err="1">
                <a:solidFill>
                  <a:schemeClr val="tx1"/>
                </a:solidFill>
              </a:rPr>
              <a:t>with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105308"/>
            <a:ext cx="7840133" cy="876825"/>
          </a:xfrm>
        </p:spPr>
        <p:txBody>
          <a:bodyPr>
            <a:noAutofit/>
          </a:bodyPr>
          <a:lstStyle/>
          <a:p>
            <a:r>
              <a:rPr lang="fr-FR" sz="3200" dirty="0" smtClean="0"/>
              <a:t>Non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clinical</a:t>
            </a:r>
            <a:r>
              <a:rPr lang="fr-FR" sz="3200" dirty="0" smtClean="0"/>
              <a:t> </a:t>
            </a:r>
            <a:r>
              <a:rPr lang="fr-FR" sz="3200" dirty="0" err="1" smtClean="0"/>
              <a:t>presentation</a:t>
            </a:r>
            <a:r>
              <a:rPr lang="fr-FR" sz="3200" dirty="0" smtClean="0"/>
              <a:t> but </a:t>
            </a:r>
            <a:r>
              <a:rPr lang="is-IS" sz="3200" dirty="0" smtClean="0"/>
              <a:t>…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8522" y="2108190"/>
            <a:ext cx="8229600" cy="3683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No PCD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without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upper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chronic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airway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infection</a:t>
            </a:r>
          </a:p>
          <a:p>
            <a:pPr marL="400050" lvl="2" indent="0">
              <a:buNone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245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patients in JF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papon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TEM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Children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adult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ratio 2,06.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sinopulmonary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syndrome 99,2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%.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Isolated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lower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airway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infection 0,4 %</a:t>
            </a:r>
          </a:p>
          <a:p>
            <a:pPr marL="400050" lvl="2" indent="0">
              <a:buNone/>
            </a:pP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marL="400050" lvl="2" indent="0">
              <a:buNone/>
            </a:pP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Severity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otologic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features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children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58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PCD patients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follow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up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2 to 6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years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V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puliere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2010  </a:t>
            </a:r>
          </a:p>
          <a:p>
            <a:pPr marL="0" indent="0">
              <a:buNone/>
            </a:pPr>
            <a:endParaRPr lang="fr-FR"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Early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onset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year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round nasal congestion      OR 3,4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Early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onset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year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round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wet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85000"/>
                  </a:schemeClr>
                </a:solidFill>
              </a:rPr>
              <a:t>cough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     	          OR 3,1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    - 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534 patients &lt; 18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years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and 205 PCD patients 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Leigh 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MW,  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2016 </a:t>
            </a:r>
            <a:endParaRPr lang="fr-FR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6144" y="2844801"/>
            <a:ext cx="7622199" cy="1077218"/>
          </a:xfrm>
          <a:prstGeom prst="rect">
            <a:avLst/>
          </a:prstGeom>
          <a:solidFill>
            <a:srgbClr val="289322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/>
              <a:t>PCD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unlikely</a:t>
            </a:r>
            <a:r>
              <a:rPr lang="fr-FR" sz="3200" dirty="0" smtClean="0"/>
              <a:t> in the absence of </a:t>
            </a:r>
          </a:p>
          <a:p>
            <a:r>
              <a:rPr lang="fr-FR" sz="3200" dirty="0" err="1" smtClean="0"/>
              <a:t>severe</a:t>
            </a:r>
            <a:r>
              <a:rPr lang="fr-FR" sz="3200" dirty="0" smtClean="0"/>
              <a:t> </a:t>
            </a:r>
            <a:r>
              <a:rPr lang="fr-FR" sz="3200" dirty="0" err="1" smtClean="0"/>
              <a:t>oto</a:t>
            </a:r>
            <a:r>
              <a:rPr lang="fr-FR" sz="3200" dirty="0" smtClean="0"/>
              <a:t> sino </a:t>
            </a:r>
            <a:r>
              <a:rPr lang="fr-FR" sz="3200" dirty="0" err="1" smtClean="0"/>
              <a:t>symptoms</a:t>
            </a:r>
            <a:r>
              <a:rPr lang="fr-FR" sz="3200" dirty="0" smtClean="0"/>
              <a:t> in </a:t>
            </a:r>
            <a:r>
              <a:rPr lang="fr-FR" sz="3200" dirty="0" err="1" smtClean="0"/>
              <a:t>early</a:t>
            </a:r>
            <a:r>
              <a:rPr lang="fr-FR" sz="3200" dirty="0" smtClean="0"/>
              <a:t> </a:t>
            </a:r>
            <a:r>
              <a:rPr lang="fr-FR" sz="3200" dirty="0" err="1" smtClean="0"/>
              <a:t>childhood</a:t>
            </a:r>
            <a:r>
              <a:rPr lang="fr-FR" sz="3200" dirty="0" smtClean="0"/>
              <a:t>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3026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Heterogeneous</a:t>
            </a:r>
            <a:r>
              <a:rPr lang="fr-FR" dirty="0" smtClean="0"/>
              <a:t> </a:t>
            </a:r>
            <a:r>
              <a:rPr lang="fr-FR" dirty="0" err="1" smtClean="0"/>
              <a:t>Autosomal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ecessive</a:t>
            </a:r>
            <a:r>
              <a:rPr lang="fr-FR" dirty="0" smtClean="0"/>
              <a:t> </a:t>
            </a:r>
            <a:r>
              <a:rPr lang="fr-FR" dirty="0" err="1" smtClean="0"/>
              <a:t>disorders</a:t>
            </a:r>
            <a:endParaRPr lang="fr-FR" dirty="0"/>
          </a:p>
          <a:p>
            <a:pPr lvl="1"/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/>
              <a:t>incidence of PCD  if </a:t>
            </a:r>
            <a:r>
              <a:rPr lang="fr-FR" dirty="0" err="1"/>
              <a:t>consanguinity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smtClean="0"/>
              <a:t>16</a:t>
            </a:r>
            <a:r>
              <a:rPr lang="fr-FR" dirty="0"/>
              <a:t>% in the UK  PCD population ( Behan L 2016) </a:t>
            </a:r>
            <a:endParaRPr lang="fr-FR" dirty="0" smtClean="0"/>
          </a:p>
          <a:p>
            <a:pPr lvl="2"/>
            <a:r>
              <a:rPr lang="fr-FR" dirty="0" smtClean="0"/>
              <a:t>19,6 </a:t>
            </a:r>
            <a:r>
              <a:rPr lang="fr-FR" dirty="0"/>
              <a:t>% in </a:t>
            </a:r>
            <a:r>
              <a:rPr lang="fr-FR" dirty="0" err="1"/>
              <a:t>belgian</a:t>
            </a:r>
            <a:r>
              <a:rPr lang="fr-FR" dirty="0"/>
              <a:t> PCD population  ( Boon  M 2014) </a:t>
            </a:r>
          </a:p>
          <a:p>
            <a:endParaRPr lang="fr-FR" dirty="0" smtClean="0"/>
          </a:p>
          <a:p>
            <a:r>
              <a:rPr lang="fr-FR" dirty="0"/>
              <a:t>R</a:t>
            </a:r>
            <a:r>
              <a:rPr lang="fr-FR" dirty="0" smtClean="0"/>
              <a:t>are </a:t>
            </a:r>
            <a:r>
              <a:rPr lang="fr-FR" dirty="0" err="1" smtClean="0"/>
              <a:t>families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autosomal</a:t>
            </a:r>
            <a:r>
              <a:rPr lang="fr-FR" dirty="0" smtClean="0"/>
              <a:t> dominant or X </a:t>
            </a:r>
            <a:r>
              <a:rPr lang="fr-FR" dirty="0" err="1" smtClean="0"/>
              <a:t>linked</a:t>
            </a:r>
            <a:r>
              <a:rPr lang="fr-FR" dirty="0" smtClean="0"/>
              <a:t> modes </a:t>
            </a:r>
            <a:r>
              <a:rPr lang="fr-FR" sz="2800" dirty="0" smtClean="0"/>
              <a:t>( RPGR </a:t>
            </a:r>
            <a:r>
              <a:rPr lang="fr-FR" sz="2800" dirty="0" err="1" smtClean="0"/>
              <a:t>gene</a:t>
            </a:r>
            <a:r>
              <a:rPr lang="fr-FR" sz="2800" dirty="0" smtClean="0"/>
              <a:t>)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PCD </a:t>
            </a:r>
            <a:r>
              <a:rPr lang="fr-FR" dirty="0" err="1" smtClean="0"/>
              <a:t>inheritance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54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46215"/>
          <a:stretch/>
        </p:blipFill>
        <p:spPr>
          <a:xfrm>
            <a:off x="1418178" y="4233333"/>
            <a:ext cx="6591300" cy="22860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8263" y="2336877"/>
            <a:ext cx="770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Autosomic</a:t>
            </a:r>
            <a:r>
              <a:rPr lang="fr-FR" sz="2400" dirty="0" smtClean="0"/>
              <a:t> dominant </a:t>
            </a:r>
            <a:r>
              <a:rPr lang="fr-FR" sz="2400" dirty="0" err="1" smtClean="0"/>
              <a:t>inheritance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variable </a:t>
            </a:r>
            <a:r>
              <a:rPr lang="fr-FR" sz="2400" dirty="0" err="1" smtClean="0"/>
              <a:t>penetrance</a:t>
            </a:r>
            <a:r>
              <a:rPr lang="fr-FR" sz="2400" dirty="0" smtClean="0"/>
              <a:t> ? 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1270000" y="3989388"/>
            <a:ext cx="6739478" cy="2309812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5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28143" y="626445"/>
            <a:ext cx="7924800" cy="5942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0000" y="3989388"/>
            <a:ext cx="6739478" cy="2309812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56918" y="253919"/>
            <a:ext cx="315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Double </a:t>
            </a:r>
            <a:r>
              <a:rPr lang="fr-FR" sz="2400" dirty="0" err="1" smtClean="0"/>
              <a:t>consanguinity</a:t>
            </a:r>
            <a:r>
              <a:rPr lang="fr-FR" sz="2400" dirty="0" smtClean="0"/>
              <a:t> !!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509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Pits</a:t>
            </a:r>
            <a:r>
              <a:rPr lang="fr-FR" dirty="0" smtClean="0"/>
              <a:t> and </a:t>
            </a:r>
            <a:r>
              <a:rPr lang="fr-FR" dirty="0" err="1" smtClean="0"/>
              <a:t>Falls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668" y="1566334"/>
            <a:ext cx="8551333" cy="4525963"/>
          </a:xfrm>
        </p:spPr>
        <p:txBody>
          <a:bodyPr/>
          <a:lstStyle/>
          <a:p>
            <a:r>
              <a:rPr lang="fr-FR" dirty="0"/>
              <a:t>H</a:t>
            </a:r>
            <a:r>
              <a:rPr lang="fr-FR" dirty="0" smtClean="0"/>
              <a:t>ow to </a:t>
            </a:r>
            <a:r>
              <a:rPr lang="fr-FR" dirty="0" err="1" smtClean="0"/>
              <a:t>screen</a:t>
            </a:r>
            <a:r>
              <a:rPr lang="fr-FR" dirty="0" smtClean="0"/>
              <a:t> patients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referring</a:t>
            </a:r>
            <a:r>
              <a:rPr lang="fr-FR" dirty="0" smtClean="0"/>
              <a:t> to   a </a:t>
            </a:r>
            <a:r>
              <a:rPr lang="fr-FR" dirty="0" err="1" smtClean="0"/>
              <a:t>reference</a:t>
            </a:r>
            <a:r>
              <a:rPr lang="fr-FR" dirty="0" smtClean="0"/>
              <a:t> center ?</a:t>
            </a:r>
          </a:p>
          <a:p>
            <a:r>
              <a:rPr lang="fr-FR" dirty="0" err="1"/>
              <a:t>Upper</a:t>
            </a:r>
            <a:r>
              <a:rPr lang="fr-FR" dirty="0"/>
              <a:t> and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respiratory</a:t>
            </a:r>
            <a:r>
              <a:rPr lang="fr-FR" dirty="0"/>
              <a:t> tract infection 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more </a:t>
            </a:r>
            <a:r>
              <a:rPr lang="fr-FR" dirty="0" err="1" smtClean="0"/>
              <a:t>evocative</a:t>
            </a:r>
            <a:r>
              <a:rPr lang="fr-FR" dirty="0" smtClean="0"/>
              <a:t> </a:t>
            </a:r>
            <a:r>
              <a:rPr lang="fr-FR" dirty="0"/>
              <a:t>of PCD?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Predictive</a:t>
            </a:r>
            <a:r>
              <a:rPr lang="fr-FR" dirty="0" smtClean="0"/>
              <a:t> value of </a:t>
            </a:r>
            <a:r>
              <a:rPr lang="fr-FR" i="1" dirty="0" err="1" smtClean="0"/>
              <a:t>Situs</a:t>
            </a:r>
            <a:r>
              <a:rPr lang="fr-FR" i="1" dirty="0" smtClean="0"/>
              <a:t> </a:t>
            </a:r>
            <a:r>
              <a:rPr lang="fr-FR" i="1" dirty="0" err="1" smtClean="0"/>
              <a:t>Inversus</a:t>
            </a:r>
            <a:r>
              <a:rPr lang="fr-FR" i="1" dirty="0" smtClean="0"/>
              <a:t> </a:t>
            </a:r>
            <a:r>
              <a:rPr lang="fr-FR" dirty="0" smtClean="0"/>
              <a:t>for PCD ?</a:t>
            </a:r>
          </a:p>
          <a:p>
            <a:r>
              <a:rPr lang="fr-FR" dirty="0" smtClean="0"/>
              <a:t>PCD </a:t>
            </a:r>
            <a:r>
              <a:rPr lang="fr-FR" dirty="0" err="1" smtClean="0"/>
              <a:t>inherance</a:t>
            </a:r>
            <a:r>
              <a:rPr lang="fr-FR" dirty="0" smtClean="0"/>
              <a:t> ?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trap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942" y="1005316"/>
            <a:ext cx="7416800" cy="55293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79588" y="338669"/>
            <a:ext cx="516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Autosomic</a:t>
            </a:r>
            <a:r>
              <a:rPr lang="fr-FR" sz="2800" dirty="0" smtClean="0"/>
              <a:t> </a:t>
            </a:r>
            <a:r>
              <a:rPr lang="fr-FR" sz="2800" dirty="0" err="1" smtClean="0"/>
              <a:t>Recessive</a:t>
            </a:r>
            <a:r>
              <a:rPr lang="fr-FR" sz="2800" dirty="0" smtClean="0"/>
              <a:t> </a:t>
            </a:r>
            <a:r>
              <a:rPr lang="fr-FR" sz="2800" dirty="0" err="1" smtClean="0"/>
              <a:t>inheritance</a:t>
            </a:r>
            <a:r>
              <a:rPr lang="fr-FR" sz="2800" dirty="0" smtClean="0"/>
              <a:t> ! 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032941" y="3989388"/>
            <a:ext cx="7687725" cy="2545298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rectangle 2"/>
          <p:cNvSpPr/>
          <p:nvPr/>
        </p:nvSpPr>
        <p:spPr>
          <a:xfrm>
            <a:off x="2065866" y="3352800"/>
            <a:ext cx="321733" cy="338667"/>
          </a:xfrm>
          <a:prstGeom prst="rtTriangl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>
            <a:off x="3132667" y="1286933"/>
            <a:ext cx="389466" cy="338667"/>
          </a:xfrm>
          <a:prstGeom prst="rtTriangl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0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D9D9D9"/>
                </a:solidFill>
              </a:rPr>
              <a:t>Heterogeneous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Autosomal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>
                <a:solidFill>
                  <a:srgbClr val="D9D9D9"/>
                </a:solidFill>
              </a:rPr>
              <a:t>R</a:t>
            </a:r>
            <a:r>
              <a:rPr lang="fr-FR" dirty="0" err="1" smtClean="0">
                <a:solidFill>
                  <a:srgbClr val="D9D9D9"/>
                </a:solidFill>
              </a:rPr>
              <a:t>ecessive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dirty="0" err="1" smtClean="0">
                <a:solidFill>
                  <a:srgbClr val="D9D9D9"/>
                </a:solidFill>
              </a:rPr>
              <a:t>disorders</a:t>
            </a:r>
            <a:endParaRPr lang="fr-FR" dirty="0">
              <a:solidFill>
                <a:srgbClr val="D9D9D9"/>
              </a:solidFill>
            </a:endParaRPr>
          </a:p>
          <a:p>
            <a:pPr lvl="1"/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/>
              <a:t>incidence of PCD  if </a:t>
            </a:r>
            <a:r>
              <a:rPr lang="fr-FR" dirty="0" err="1"/>
              <a:t>consanguinity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smtClean="0"/>
              <a:t>16</a:t>
            </a:r>
            <a:r>
              <a:rPr lang="fr-FR" dirty="0"/>
              <a:t>% in the UK  PCD population ( Behan L 2016) </a:t>
            </a:r>
            <a:endParaRPr lang="fr-FR" dirty="0" smtClean="0"/>
          </a:p>
          <a:p>
            <a:pPr lvl="2"/>
            <a:r>
              <a:rPr lang="fr-FR" dirty="0" smtClean="0"/>
              <a:t>19,6 </a:t>
            </a:r>
            <a:r>
              <a:rPr lang="fr-FR" dirty="0"/>
              <a:t>% in </a:t>
            </a:r>
            <a:r>
              <a:rPr lang="fr-FR" dirty="0" err="1"/>
              <a:t>belgian</a:t>
            </a:r>
            <a:r>
              <a:rPr lang="fr-FR" dirty="0"/>
              <a:t> PCD population  ( Boon  M 2014) </a:t>
            </a:r>
          </a:p>
          <a:p>
            <a:endParaRPr lang="fr-FR" dirty="0" smtClean="0"/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are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families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autosomal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dominant or X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linked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modes 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( RPGR </a:t>
            </a:r>
            <a:r>
              <a:rPr lang="fr-FR" sz="2800" dirty="0" err="1" smtClean="0">
                <a:solidFill>
                  <a:schemeClr val="bg1">
                    <a:lumMod val="85000"/>
                  </a:schemeClr>
                </a:solidFill>
              </a:rPr>
              <a:t>gene</a:t>
            </a:r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PCD </a:t>
            </a:r>
            <a:r>
              <a:rPr lang="fr-FR" dirty="0" err="1" smtClean="0"/>
              <a:t>inheritance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09604" y="2844789"/>
            <a:ext cx="7653866" cy="1938992"/>
          </a:xfrm>
          <a:prstGeom prst="rect">
            <a:avLst/>
          </a:prstGeom>
          <a:solidFill>
            <a:srgbClr val="289322"/>
          </a:solidFill>
        </p:spPr>
        <p:txBody>
          <a:bodyPr wrap="square"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1. </a:t>
            </a:r>
            <a:r>
              <a:rPr lang="fr-FR" sz="2400" dirty="0"/>
              <a:t>T</a:t>
            </a:r>
            <a:r>
              <a:rPr lang="fr-FR" sz="2400" dirty="0" smtClean="0"/>
              <a:t>he importance of </a:t>
            </a:r>
            <a:r>
              <a:rPr lang="fr-FR" sz="2400" dirty="0" err="1" smtClean="0"/>
              <a:t>asking</a:t>
            </a:r>
            <a:r>
              <a:rPr lang="fr-FR" sz="2400" dirty="0" smtClean="0"/>
              <a:t> for PCD in the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and     </a:t>
            </a:r>
            <a:r>
              <a:rPr lang="fr-FR" sz="2400" dirty="0" err="1" smtClean="0"/>
              <a:t>consanguinity</a:t>
            </a:r>
            <a:endParaRPr lang="fr-FR" sz="2400" dirty="0" smtClean="0"/>
          </a:p>
          <a:p>
            <a:r>
              <a:rPr lang="fr-FR" sz="2400" dirty="0" smtClean="0"/>
              <a:t>2. The importance of </a:t>
            </a:r>
            <a:r>
              <a:rPr lang="fr-FR" sz="2400" dirty="0" err="1" smtClean="0"/>
              <a:t>elaborating</a:t>
            </a:r>
            <a:r>
              <a:rPr lang="fr-FR" sz="2400" dirty="0" smtClean="0"/>
              <a:t> exhaustive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tree</a:t>
            </a: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083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Pits</a:t>
            </a:r>
            <a:r>
              <a:rPr lang="fr-FR" dirty="0" smtClean="0"/>
              <a:t> and </a:t>
            </a:r>
            <a:r>
              <a:rPr lang="fr-FR" dirty="0" err="1" smtClean="0"/>
              <a:t>Falls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Symptoms</a:t>
            </a:r>
            <a:r>
              <a:rPr lang="fr-FR" dirty="0" smtClean="0"/>
              <a:t> are non </a:t>
            </a:r>
            <a:r>
              <a:rPr lang="fr-FR" dirty="0" err="1" smtClean="0"/>
              <a:t>specific</a:t>
            </a:r>
            <a:r>
              <a:rPr lang="fr-FR" dirty="0" smtClean="0"/>
              <a:t>  &gt; </a:t>
            </a:r>
            <a:r>
              <a:rPr lang="fr-FR" dirty="0" err="1" smtClean="0"/>
              <a:t>whom</a:t>
            </a:r>
            <a:r>
              <a:rPr lang="fr-FR" dirty="0" smtClean="0"/>
              <a:t> to </a:t>
            </a:r>
            <a:r>
              <a:rPr lang="fr-FR" dirty="0" err="1" smtClean="0"/>
              <a:t>refer</a:t>
            </a:r>
            <a:r>
              <a:rPr lang="fr-FR" dirty="0" smtClean="0"/>
              <a:t> for </a:t>
            </a:r>
            <a:r>
              <a:rPr lang="fr-FR" dirty="0" err="1" smtClean="0"/>
              <a:t>testing</a:t>
            </a:r>
            <a:r>
              <a:rPr lang="fr-FR" dirty="0" smtClean="0"/>
              <a:t> ? </a:t>
            </a:r>
            <a:r>
              <a:rPr lang="fr-FR" dirty="0">
                <a:solidFill>
                  <a:srgbClr val="289322"/>
                </a:solidFill>
              </a:rPr>
              <a:t>PICADAR  a good </a:t>
            </a:r>
            <a:r>
              <a:rPr lang="fr-FR" dirty="0" smtClean="0">
                <a:solidFill>
                  <a:srgbClr val="289322"/>
                </a:solidFill>
              </a:rPr>
              <a:t>prédictive </a:t>
            </a:r>
            <a:r>
              <a:rPr lang="fr-FR" dirty="0" err="1">
                <a:solidFill>
                  <a:srgbClr val="289322"/>
                </a:solidFill>
              </a:rPr>
              <a:t>tool</a:t>
            </a:r>
            <a:r>
              <a:rPr lang="fr-FR" dirty="0">
                <a:solidFill>
                  <a:srgbClr val="289322"/>
                </a:solidFill>
              </a:rPr>
              <a:t> for PCD</a:t>
            </a:r>
          </a:p>
          <a:p>
            <a:r>
              <a:rPr lang="fr-FR" dirty="0" err="1" smtClean="0"/>
              <a:t>Predictive</a:t>
            </a:r>
            <a:r>
              <a:rPr lang="fr-FR" dirty="0" smtClean="0"/>
              <a:t> value of </a:t>
            </a:r>
            <a:r>
              <a:rPr lang="fr-FR" i="1" dirty="0" err="1" smtClean="0"/>
              <a:t>Situs</a:t>
            </a:r>
            <a:r>
              <a:rPr lang="fr-FR" i="1" dirty="0" smtClean="0"/>
              <a:t> </a:t>
            </a:r>
            <a:r>
              <a:rPr lang="fr-FR" i="1" dirty="0" err="1" smtClean="0"/>
              <a:t>Inversus</a:t>
            </a:r>
            <a:r>
              <a:rPr lang="fr-FR" i="1" dirty="0" smtClean="0"/>
              <a:t> </a:t>
            </a:r>
            <a:r>
              <a:rPr lang="fr-FR" dirty="0" smtClean="0"/>
              <a:t>for PCD ? </a:t>
            </a:r>
            <a:r>
              <a:rPr lang="fr-FR" dirty="0" smtClean="0">
                <a:solidFill>
                  <a:srgbClr val="289322"/>
                </a:solidFill>
              </a:rPr>
              <a:t>In </a:t>
            </a:r>
            <a:r>
              <a:rPr lang="fr-FR" dirty="0" err="1" smtClean="0">
                <a:solidFill>
                  <a:srgbClr val="289322"/>
                </a:solidFill>
              </a:rPr>
              <a:t>less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than</a:t>
            </a:r>
            <a:r>
              <a:rPr lang="fr-FR" dirty="0" smtClean="0">
                <a:solidFill>
                  <a:srgbClr val="289322"/>
                </a:solidFill>
              </a:rPr>
              <a:t> 50 % of patients. ! </a:t>
            </a:r>
            <a:r>
              <a:rPr lang="fr-FR" dirty="0" err="1" smtClean="0">
                <a:solidFill>
                  <a:srgbClr val="289322"/>
                </a:solidFill>
              </a:rPr>
              <a:t>Subtle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laterality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defect</a:t>
            </a:r>
            <a:r>
              <a:rPr lang="fr-FR" dirty="0" smtClean="0">
                <a:solidFill>
                  <a:srgbClr val="289322"/>
                </a:solidFill>
              </a:rPr>
              <a:t> and </a:t>
            </a:r>
            <a:r>
              <a:rPr lang="fr-FR" dirty="0" err="1" smtClean="0">
                <a:solidFill>
                  <a:srgbClr val="289322"/>
                </a:solidFill>
              </a:rPr>
              <a:t>congenital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heart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defect</a:t>
            </a:r>
            <a:r>
              <a:rPr lang="fr-FR" dirty="0" smtClean="0">
                <a:solidFill>
                  <a:srgbClr val="289322"/>
                </a:solidFill>
              </a:rPr>
              <a:t> .</a:t>
            </a:r>
          </a:p>
          <a:p>
            <a:r>
              <a:rPr lang="fr-FR" dirty="0" err="1" smtClean="0"/>
              <a:t>Upper</a:t>
            </a:r>
            <a:r>
              <a:rPr lang="fr-FR" dirty="0" smtClean="0"/>
              <a:t> and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respiratory</a:t>
            </a:r>
            <a:r>
              <a:rPr lang="fr-FR" dirty="0" smtClean="0"/>
              <a:t> tract infection 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evocative</a:t>
            </a:r>
            <a:r>
              <a:rPr lang="fr-FR" dirty="0" smtClean="0"/>
              <a:t> of PCD? </a:t>
            </a:r>
            <a:r>
              <a:rPr lang="fr-FR" dirty="0" err="1" smtClean="0">
                <a:solidFill>
                  <a:srgbClr val="289322"/>
                </a:solidFill>
              </a:rPr>
              <a:t>Very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early</a:t>
            </a:r>
            <a:r>
              <a:rPr lang="fr-FR" dirty="0" smtClean="0">
                <a:solidFill>
                  <a:srgbClr val="289322"/>
                </a:solidFill>
              </a:rPr>
              <a:t> in life , </a:t>
            </a:r>
            <a:r>
              <a:rPr lang="fr-FR" dirty="0" err="1" smtClean="0">
                <a:solidFill>
                  <a:srgbClr val="289322"/>
                </a:solidFill>
              </a:rPr>
              <a:t>Neonatal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distress</a:t>
            </a:r>
            <a:r>
              <a:rPr lang="fr-FR" dirty="0" smtClean="0">
                <a:solidFill>
                  <a:srgbClr val="289322"/>
                </a:solidFill>
              </a:rPr>
              <a:t>, </a:t>
            </a:r>
            <a:r>
              <a:rPr lang="fr-FR" dirty="0" err="1" smtClean="0">
                <a:solidFill>
                  <a:srgbClr val="289322"/>
                </a:solidFill>
              </a:rPr>
              <a:t>severe</a:t>
            </a:r>
            <a:r>
              <a:rPr lang="fr-FR" smtClean="0">
                <a:solidFill>
                  <a:srgbClr val="289322"/>
                </a:solidFill>
              </a:rPr>
              <a:t> </a:t>
            </a:r>
            <a:r>
              <a:rPr lang="fr-FR" smtClean="0">
                <a:solidFill>
                  <a:srgbClr val="289322"/>
                </a:solidFill>
              </a:rPr>
              <a:t>OSS </a:t>
            </a:r>
            <a:r>
              <a:rPr lang="fr-FR" dirty="0" err="1" smtClean="0">
                <a:solidFill>
                  <a:srgbClr val="289322"/>
                </a:solidFill>
              </a:rPr>
              <a:t>symptoms</a:t>
            </a:r>
            <a:r>
              <a:rPr lang="fr-FR" dirty="0" smtClean="0">
                <a:solidFill>
                  <a:srgbClr val="289322"/>
                </a:solidFill>
              </a:rPr>
              <a:t>, </a:t>
            </a:r>
            <a:r>
              <a:rPr lang="fr-FR" dirty="0" err="1" smtClean="0">
                <a:solidFill>
                  <a:srgbClr val="289322"/>
                </a:solidFill>
              </a:rPr>
              <a:t>early</a:t>
            </a:r>
            <a:r>
              <a:rPr lang="fr-FR" dirty="0" smtClean="0">
                <a:solidFill>
                  <a:srgbClr val="289322"/>
                </a:solidFill>
              </a:rPr>
              <a:t> </a:t>
            </a:r>
            <a:r>
              <a:rPr lang="fr-FR" dirty="0" err="1" smtClean="0">
                <a:solidFill>
                  <a:srgbClr val="289322"/>
                </a:solidFill>
              </a:rPr>
              <a:t>bronchiectasis</a:t>
            </a:r>
            <a:endParaRPr lang="fr-FR" dirty="0" smtClean="0">
              <a:solidFill>
                <a:srgbClr val="289322"/>
              </a:solidFill>
            </a:endParaRPr>
          </a:p>
          <a:p>
            <a:r>
              <a:rPr lang="fr-FR" dirty="0" smtClean="0"/>
              <a:t>PCD </a:t>
            </a:r>
            <a:r>
              <a:rPr lang="fr-FR" dirty="0" err="1" smtClean="0"/>
              <a:t>inherance</a:t>
            </a:r>
            <a:r>
              <a:rPr lang="fr-FR" dirty="0" smtClean="0"/>
              <a:t> ? </a:t>
            </a:r>
            <a:r>
              <a:rPr lang="fr-FR" dirty="0"/>
              <a:t> </a:t>
            </a:r>
            <a:r>
              <a:rPr lang="fr-FR" dirty="0" smtClean="0">
                <a:solidFill>
                  <a:srgbClr val="289322"/>
                </a:solidFill>
              </a:rPr>
              <a:t>AR, </a:t>
            </a:r>
            <a:r>
              <a:rPr lang="fr-FR" dirty="0" err="1" smtClean="0">
                <a:solidFill>
                  <a:srgbClr val="289322"/>
                </a:solidFill>
              </a:rPr>
              <a:t>consanguinity</a:t>
            </a:r>
            <a:r>
              <a:rPr lang="fr-FR" dirty="0" smtClean="0">
                <a:solidFill>
                  <a:srgbClr val="289322"/>
                </a:solidFill>
              </a:rPr>
              <a:t>. </a:t>
            </a:r>
            <a:r>
              <a:rPr lang="fr-FR" dirty="0" err="1" smtClean="0">
                <a:solidFill>
                  <a:srgbClr val="289322"/>
                </a:solidFill>
              </a:rPr>
              <a:t>Looking</a:t>
            </a:r>
            <a:r>
              <a:rPr lang="fr-FR" dirty="0" smtClean="0">
                <a:solidFill>
                  <a:srgbClr val="289322"/>
                </a:solidFill>
              </a:rPr>
              <a:t> for PCD patient in the </a:t>
            </a:r>
            <a:r>
              <a:rPr lang="fr-FR" dirty="0" err="1" smtClean="0">
                <a:solidFill>
                  <a:srgbClr val="289322"/>
                </a:solidFill>
              </a:rPr>
              <a:t>family</a:t>
            </a:r>
            <a:r>
              <a:rPr lang="fr-FR" dirty="0" smtClean="0">
                <a:solidFill>
                  <a:srgbClr val="289322"/>
                </a:solidFill>
              </a:rPr>
              <a:t> ++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26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64003" y="2428059"/>
            <a:ext cx="284476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	            641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             </a:t>
            </a:r>
          </a:p>
          <a:p>
            <a:r>
              <a:rPr lang="fr-FR" dirty="0"/>
              <a:t>	</a:t>
            </a:r>
            <a:r>
              <a:rPr lang="fr-FR" dirty="0" smtClean="0"/>
              <a:t>	    641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 75  ( 12%)           </a:t>
            </a:r>
            <a:r>
              <a:rPr lang="fr-FR" dirty="0" smtClean="0"/>
              <a:t>566( 88%) </a:t>
            </a:r>
          </a:p>
          <a:p>
            <a:r>
              <a:rPr lang="fr-FR" dirty="0" smtClean="0"/>
              <a:t>   </a:t>
            </a:r>
            <a:r>
              <a:rPr lang="fr-FR" dirty="0" smtClean="0">
                <a:solidFill>
                  <a:srgbClr val="FF0000"/>
                </a:solidFill>
              </a:rPr>
              <a:t>PCD +                     </a:t>
            </a:r>
            <a:r>
              <a:rPr lang="fr-FR" dirty="0" smtClean="0"/>
              <a:t>PCD - 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470336" y="2479053"/>
            <a:ext cx="3341791" cy="3864141"/>
            <a:chOff x="893661" y="2479053"/>
            <a:chExt cx="3341791" cy="3864141"/>
          </a:xfrm>
        </p:grpSpPr>
        <p:sp>
          <p:nvSpPr>
            <p:cNvPr id="8" name="Rectangle 7"/>
            <p:cNvSpPr/>
            <p:nvPr/>
          </p:nvSpPr>
          <p:spPr>
            <a:xfrm>
              <a:off x="1023174" y="4475567"/>
              <a:ext cx="3100136" cy="57889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93661" y="2495986"/>
              <a:ext cx="3341791" cy="38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	       Suspicion of PCD </a:t>
              </a:r>
            </a:p>
            <a:p>
              <a:r>
                <a:rPr lang="fr-FR" dirty="0" smtClean="0"/>
                <a:t>	  Non </a:t>
              </a:r>
              <a:r>
                <a:rPr lang="fr-FR" dirty="0" err="1" smtClean="0"/>
                <a:t>specific</a:t>
              </a:r>
              <a:r>
                <a:rPr lang="fr-FR" dirty="0" smtClean="0"/>
                <a:t> </a:t>
              </a:r>
              <a:r>
                <a:rPr lang="fr-FR" dirty="0" err="1" smtClean="0"/>
                <a:t>symptoms</a:t>
              </a:r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  <a:p>
              <a:r>
                <a:rPr lang="fr-FR" dirty="0" smtClean="0"/>
                <a:t>        </a:t>
              </a:r>
              <a:r>
                <a:rPr lang="fr-FR" sz="2800" dirty="0" smtClean="0"/>
                <a:t>       </a:t>
              </a:r>
            </a:p>
            <a:p>
              <a:endParaRPr lang="fr-FR" dirty="0" smtClean="0"/>
            </a:p>
            <a:p>
              <a:endParaRPr lang="fr-FR" dirty="0"/>
            </a:p>
            <a:p>
              <a:r>
                <a:rPr lang="fr-FR" dirty="0" smtClean="0"/>
                <a:t>	</a:t>
              </a:r>
              <a:r>
                <a:rPr lang="fr-FR" dirty="0" err="1" smtClean="0"/>
                <a:t>Refer</a:t>
              </a:r>
              <a:r>
                <a:rPr lang="fr-FR" dirty="0" smtClean="0"/>
                <a:t> for diagnostic </a:t>
              </a:r>
              <a:r>
                <a:rPr lang="fr-FR" dirty="0" err="1" smtClean="0"/>
                <a:t>testing</a:t>
              </a:r>
              <a:r>
                <a:rPr lang="fr-FR" dirty="0" smtClean="0"/>
                <a:t> </a:t>
              </a:r>
            </a:p>
            <a:p>
              <a:endParaRPr lang="fr-FR" dirty="0"/>
            </a:p>
            <a:p>
              <a:endParaRPr lang="fr-FR" dirty="0" smtClean="0"/>
            </a:p>
            <a:p>
              <a:r>
                <a:rPr lang="fr-FR" dirty="0" smtClean="0"/>
                <a:t>     n NO         CBP / CBF            TEM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	         VMHF</a:t>
              </a:r>
            </a:p>
            <a:p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0976" y="2479053"/>
              <a:ext cx="3100136" cy="8029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61166" y="2936389"/>
            <a:ext cx="1670992" cy="23391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	641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b="1" dirty="0" smtClean="0"/>
              <a:t>PICADAR </a:t>
            </a:r>
          </a:p>
          <a:p>
            <a:r>
              <a:rPr lang="fr-FR" b="1" dirty="0"/>
              <a:t>	</a:t>
            </a:r>
            <a:r>
              <a:rPr lang="fr-FR" b="1" dirty="0" smtClean="0"/>
              <a:t>    &gt; 5</a:t>
            </a:r>
          </a:p>
          <a:p>
            <a:r>
              <a:rPr lang="fr-FR" dirty="0"/>
              <a:t>	</a:t>
            </a:r>
            <a:r>
              <a:rPr lang="fr-FR" dirty="0" smtClean="0"/>
              <a:t>   </a:t>
            </a:r>
          </a:p>
          <a:p>
            <a:r>
              <a:rPr lang="fr-FR" dirty="0"/>
              <a:t> </a:t>
            </a:r>
            <a:r>
              <a:rPr lang="fr-FR" dirty="0" smtClean="0"/>
              <a:t>  N </a:t>
            </a:r>
            <a:r>
              <a:rPr lang="fr-FR" sz="2000" dirty="0" smtClean="0"/>
              <a:t> &lt;    641 </a:t>
            </a:r>
            <a:r>
              <a:rPr lang="fr-FR" sz="1400" dirty="0" smtClean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3202" y="3657594"/>
            <a:ext cx="85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289322"/>
                </a:solidFill>
              </a:rPr>
              <a:t>WHO ? </a:t>
            </a:r>
            <a:endParaRPr lang="fr-FR" b="1" dirty="0">
              <a:solidFill>
                <a:srgbClr val="289322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smtClean="0"/>
              <a:t>PICADAR: a screening </a:t>
            </a:r>
            <a:r>
              <a:rPr lang="fr-FR" sz="4000" dirty="0" err="1" smtClean="0"/>
              <a:t>tool</a:t>
            </a:r>
            <a:r>
              <a:rPr lang="fr-FR" sz="4000" dirty="0" smtClean="0"/>
              <a:t> for PCD </a:t>
            </a:r>
            <a:endParaRPr lang="fr-FR" sz="4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15093" y="1490228"/>
            <a:ext cx="671706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Behan L et al . PICADAR  a diagnostic </a:t>
            </a:r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for PCD  ERJ  2016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817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6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50"/>
          <a:stretch/>
        </p:blipFill>
        <p:spPr>
          <a:xfrm>
            <a:off x="118532" y="1913467"/>
            <a:ext cx="6688645" cy="4101114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54051"/>
              </p:ext>
            </p:extLst>
          </p:nvPr>
        </p:nvGraphicFramePr>
        <p:xfrm>
          <a:off x="6807176" y="2607228"/>
          <a:ext cx="2336823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3491"/>
                <a:gridCol w="876393"/>
                <a:gridCol w="81693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STOP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smtClean="0"/>
              <a:t>PICADAR: a screening </a:t>
            </a:r>
            <a:r>
              <a:rPr lang="fr-FR" sz="4000" dirty="0" err="1" smtClean="0"/>
              <a:t>tool</a:t>
            </a:r>
            <a:r>
              <a:rPr lang="fr-FR" sz="4000" dirty="0" smtClean="0"/>
              <a:t> for PCD 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2015093" y="1473295"/>
            <a:ext cx="671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Behan L et al . PICADAR  a diagnostic </a:t>
            </a:r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for PCD  ERJ  2016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37065" y="6204574"/>
            <a:ext cx="86528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err="1"/>
              <a:t>Highest</a:t>
            </a:r>
            <a:r>
              <a:rPr lang="fr-FR" sz="2000" dirty="0"/>
              <a:t> </a:t>
            </a:r>
            <a:r>
              <a:rPr lang="fr-FR" sz="2000" dirty="0" err="1"/>
              <a:t>combined</a:t>
            </a:r>
            <a:r>
              <a:rPr lang="fr-FR" sz="2000" dirty="0"/>
              <a:t> </a:t>
            </a:r>
            <a:r>
              <a:rPr lang="fr-FR" sz="2000" dirty="0" err="1"/>
              <a:t>sensitivity</a:t>
            </a:r>
            <a:r>
              <a:rPr lang="fr-FR" sz="2000" dirty="0"/>
              <a:t>  </a:t>
            </a:r>
            <a:r>
              <a:rPr lang="fr-FR" sz="2000" dirty="0" smtClean="0"/>
              <a:t>(0,9) and </a:t>
            </a:r>
            <a:r>
              <a:rPr lang="fr-FR" sz="2000" dirty="0" err="1"/>
              <a:t>specificity</a:t>
            </a:r>
            <a:r>
              <a:rPr lang="fr-FR" sz="2000" dirty="0"/>
              <a:t> </a:t>
            </a:r>
            <a:r>
              <a:rPr lang="fr-FR" sz="2000" dirty="0" smtClean="0"/>
              <a:t>(0,75</a:t>
            </a:r>
            <a:r>
              <a:rPr lang="fr-FR" sz="2000" dirty="0"/>
              <a:t>)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a </a:t>
            </a:r>
            <a:r>
              <a:rPr lang="fr-FR" sz="2000" dirty="0" err="1">
                <a:solidFill>
                  <a:srgbClr val="FF6600"/>
                </a:solidFill>
              </a:rPr>
              <a:t>cut</a:t>
            </a:r>
            <a:r>
              <a:rPr lang="fr-FR" sz="2000" dirty="0">
                <a:solidFill>
                  <a:srgbClr val="FF6600"/>
                </a:solidFill>
              </a:rPr>
              <a:t> off value ≥ 5</a:t>
            </a:r>
          </a:p>
        </p:txBody>
      </p:sp>
    </p:spTree>
    <p:extLst>
      <p:ext uri="{BB962C8B-B14F-4D97-AF65-F5344CB8AC3E}">
        <p14:creationId xmlns:p14="http://schemas.microsoft.com/office/powerpoint/2010/main" val="26264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6924" r="2593" b="2183"/>
          <a:stretch/>
        </p:blipFill>
        <p:spPr>
          <a:xfrm>
            <a:off x="0" y="1828798"/>
            <a:ext cx="8906933" cy="4859861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smtClean="0"/>
              <a:t>PICADAR: a screening </a:t>
            </a:r>
            <a:r>
              <a:rPr lang="fr-FR" sz="4000" dirty="0" err="1" smtClean="0"/>
              <a:t>tool</a:t>
            </a:r>
            <a:r>
              <a:rPr lang="fr-FR" sz="4000" dirty="0" smtClean="0"/>
              <a:t> for PCD 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2015093" y="1439429"/>
            <a:ext cx="6717065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Behan L et al . PICADAR  a diagnostic </a:t>
            </a:r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for PCD  ERJ  2016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1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Latelarisation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150508" y="1913474"/>
            <a:ext cx="3064934" cy="29633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Situs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inversus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1/7000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453484" y="2421464"/>
            <a:ext cx="2082755" cy="2082800"/>
          </a:xfrm>
          <a:prstGeom prst="ellipse">
            <a:avLst/>
          </a:prstGeom>
          <a:solidFill>
            <a:srgbClr val="008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PCD</a:t>
            </a:r>
          </a:p>
          <a:p>
            <a:pPr algn="ctr"/>
            <a:r>
              <a:rPr lang="fr-FR" dirty="0" smtClean="0"/>
              <a:t>         1/16000 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4893708" y="4030133"/>
            <a:ext cx="50800" cy="1507067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4941" y="5588004"/>
            <a:ext cx="462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						1 / 32000</a:t>
            </a:r>
          </a:p>
          <a:p>
            <a:r>
              <a:rPr lang="fr-FR" dirty="0" smtClean="0"/>
              <a:t>                         30 à 50 % PCD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i="1" dirty="0" err="1" smtClean="0"/>
              <a:t>Situs</a:t>
            </a:r>
            <a:r>
              <a:rPr lang="fr-FR" i="1" dirty="0" smtClean="0"/>
              <a:t> </a:t>
            </a:r>
            <a:r>
              <a:rPr lang="fr-FR" i="1" dirty="0" err="1" smtClean="0"/>
              <a:t>Inversus</a:t>
            </a:r>
            <a:r>
              <a:rPr lang="fr-FR" i="1" dirty="0" smtClean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19832" y="6350004"/>
            <a:ext cx="490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patients </a:t>
            </a:r>
            <a:r>
              <a:rPr lang="fr-FR" dirty="0" err="1" smtClean="0"/>
              <a:t>with</a:t>
            </a:r>
            <a:r>
              <a:rPr lang="fr-FR" i="1" dirty="0" smtClean="0"/>
              <a:t> SI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explored</a:t>
            </a:r>
            <a:r>
              <a:rPr lang="fr-FR" dirty="0" smtClean="0"/>
              <a:t> for PCD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80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fr-FR" dirty="0" smtClean="0"/>
              <a:t>Incidence of </a:t>
            </a:r>
            <a:r>
              <a:rPr lang="fr-FR" i="1" dirty="0" err="1" smtClean="0"/>
              <a:t>Situs</a:t>
            </a:r>
            <a:r>
              <a:rPr lang="fr-FR" i="1" dirty="0" smtClean="0"/>
              <a:t> </a:t>
            </a:r>
            <a:r>
              <a:rPr lang="fr-FR" i="1" dirty="0" err="1" smtClean="0"/>
              <a:t>inversus</a:t>
            </a:r>
            <a:r>
              <a:rPr lang="fr-FR" i="1" dirty="0" smtClean="0"/>
              <a:t> </a:t>
            </a:r>
            <a:r>
              <a:rPr lang="fr-FR" i="1" dirty="0" err="1" smtClean="0"/>
              <a:t>totalis</a:t>
            </a:r>
            <a:endParaRPr lang="fr-FR" i="1" dirty="0"/>
          </a:p>
          <a:p>
            <a:pPr lvl="1"/>
            <a:r>
              <a:rPr lang="fr-FR" dirty="0" err="1" smtClean="0"/>
              <a:t>Depends</a:t>
            </a:r>
            <a:r>
              <a:rPr lang="fr-FR" dirty="0" smtClean="0"/>
              <a:t> on US </a:t>
            </a:r>
            <a:r>
              <a:rPr lang="fr-FR" dirty="0" err="1" smtClean="0"/>
              <a:t>defect</a:t>
            </a:r>
            <a:r>
              <a:rPr lang="fr-FR" dirty="0" smtClean="0"/>
              <a:t>. </a:t>
            </a:r>
          </a:p>
          <a:p>
            <a:pPr lvl="2"/>
            <a:r>
              <a:rPr lang="fr-FR" dirty="0" smtClean="0"/>
              <a:t>50% if </a:t>
            </a:r>
            <a:r>
              <a:rPr lang="fr-FR" dirty="0" err="1" smtClean="0"/>
              <a:t>outer</a:t>
            </a:r>
            <a:r>
              <a:rPr lang="fr-FR" dirty="0" smtClean="0"/>
              <a:t> or </a:t>
            </a:r>
            <a:r>
              <a:rPr lang="fr-FR" dirty="0" err="1" smtClean="0"/>
              <a:t>inner</a:t>
            </a:r>
            <a:r>
              <a:rPr lang="fr-FR" dirty="0" smtClean="0"/>
              <a:t> doublets</a:t>
            </a:r>
          </a:p>
          <a:p>
            <a:pPr lvl="2"/>
            <a:r>
              <a:rPr lang="fr-FR" dirty="0" smtClean="0"/>
              <a:t>0%  if central </a:t>
            </a:r>
            <a:r>
              <a:rPr lang="fr-FR" dirty="0" err="1" smtClean="0"/>
              <a:t>apparatus</a:t>
            </a:r>
            <a:r>
              <a:rPr lang="fr-FR" dirty="0" smtClean="0"/>
              <a:t> ( CC , RS..) 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Defective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the 9+0 motile </a:t>
            </a:r>
            <a:r>
              <a:rPr lang="fr-FR" dirty="0" err="1" smtClean="0"/>
              <a:t>cilium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node</a:t>
            </a:r>
            <a:r>
              <a:rPr lang="fr-FR" dirty="0" smtClean="0"/>
              <a:t>. </a:t>
            </a:r>
            <a:r>
              <a:rPr lang="fr-FR" dirty="0" err="1" smtClean="0"/>
              <a:t>Dysfunction</a:t>
            </a:r>
            <a:r>
              <a:rPr lang="fr-FR" dirty="0" smtClean="0"/>
              <a:t> = </a:t>
            </a:r>
            <a:r>
              <a:rPr lang="fr-FR" dirty="0" err="1" smtClean="0"/>
              <a:t>random</a:t>
            </a:r>
            <a:r>
              <a:rPr lang="fr-FR" dirty="0" smtClean="0"/>
              <a:t> placement. </a:t>
            </a:r>
            <a:r>
              <a:rPr lang="fr-FR" dirty="0" err="1" smtClean="0"/>
              <a:t>Only</a:t>
            </a:r>
            <a:r>
              <a:rPr lang="fr-FR" dirty="0" smtClean="0"/>
              <a:t> for PCD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outer</a:t>
            </a:r>
            <a:r>
              <a:rPr lang="fr-FR" dirty="0" smtClean="0"/>
              <a:t> doublet </a:t>
            </a:r>
            <a:r>
              <a:rPr lang="fr-FR" dirty="0" err="1" smtClean="0"/>
              <a:t>dysfunction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grpSp>
        <p:nvGrpSpPr>
          <p:cNvPr id="8" name="Grouper 7"/>
          <p:cNvGrpSpPr/>
          <p:nvPr/>
        </p:nvGrpSpPr>
        <p:grpSpPr>
          <a:xfrm>
            <a:off x="5317068" y="1507112"/>
            <a:ext cx="3589867" cy="3315711"/>
            <a:chOff x="5384800" y="1507112"/>
            <a:chExt cx="3589867" cy="3315711"/>
          </a:xfrm>
        </p:grpSpPr>
        <p:grpSp>
          <p:nvGrpSpPr>
            <p:cNvPr id="5" name="Grouper 4"/>
            <p:cNvGrpSpPr/>
            <p:nvPr/>
          </p:nvGrpSpPr>
          <p:grpSpPr>
            <a:xfrm>
              <a:off x="5384800" y="1507112"/>
              <a:ext cx="3589867" cy="3035300"/>
              <a:chOff x="5384800" y="2404561"/>
              <a:chExt cx="3589867" cy="3035300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>
                <a:biLevel thresh="75000"/>
              </a:blip>
              <a:stretch>
                <a:fillRect/>
              </a:stretch>
            </p:blipFill>
            <p:spPr>
              <a:xfrm>
                <a:off x="5550280" y="2404561"/>
                <a:ext cx="3204241" cy="30353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384800" y="4927600"/>
                <a:ext cx="3589867" cy="203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925709" y="4453491"/>
              <a:ext cx="189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Papon JF ERJ 2009</a:t>
              </a:r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24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Latelarisation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8" name="Picture 3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9" t="4526" r="33954" b="57924"/>
          <a:stretch>
            <a:fillRect/>
          </a:stretch>
        </p:blipFill>
        <p:spPr bwMode="auto">
          <a:xfrm>
            <a:off x="457200" y="274638"/>
            <a:ext cx="1244254" cy="123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Situs</a:t>
            </a:r>
            <a:r>
              <a:rPr lang="fr-FR" i="1" dirty="0"/>
              <a:t> Ambigus </a:t>
            </a:r>
            <a:r>
              <a:rPr lang="fr-FR" dirty="0"/>
              <a:t>+ </a:t>
            </a:r>
            <a:r>
              <a:rPr lang="fr-FR" dirty="0" err="1"/>
              <a:t>heterotaxia</a:t>
            </a:r>
            <a:endParaRPr lang="fr-FR" dirty="0"/>
          </a:p>
          <a:p>
            <a:pPr lvl="1"/>
            <a:r>
              <a:rPr lang="fr-FR" dirty="0"/>
              <a:t>12 %of PCD (</a:t>
            </a:r>
            <a:r>
              <a:rPr lang="fr-FR" sz="2600" dirty="0"/>
              <a:t>Shapiro </a:t>
            </a:r>
            <a:r>
              <a:rPr lang="fr-FR" sz="2600" i="1" dirty="0" err="1"/>
              <a:t>Chest</a:t>
            </a:r>
            <a:r>
              <a:rPr lang="fr-FR" sz="2600" i="1" dirty="0"/>
              <a:t> </a:t>
            </a:r>
            <a:r>
              <a:rPr lang="fr-FR" sz="2600" dirty="0"/>
              <a:t>2014) </a:t>
            </a:r>
          </a:p>
          <a:p>
            <a:pPr lvl="1"/>
            <a:r>
              <a:rPr lang="fr-FR" dirty="0" err="1"/>
              <a:t>Subtle</a:t>
            </a:r>
            <a:r>
              <a:rPr lang="fr-FR" dirty="0"/>
              <a:t> </a:t>
            </a:r>
            <a:r>
              <a:rPr lang="fr-FR" dirty="0" err="1"/>
              <a:t>laterality</a:t>
            </a:r>
            <a:r>
              <a:rPr lang="fr-FR" dirty="0"/>
              <a:t> </a:t>
            </a:r>
            <a:r>
              <a:rPr lang="fr-FR" dirty="0" err="1"/>
              <a:t>defect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undetected</a:t>
            </a:r>
            <a:r>
              <a:rPr lang="fr-FR" dirty="0"/>
              <a:t> ( intestinal </a:t>
            </a:r>
            <a:r>
              <a:rPr lang="fr-FR" dirty="0" err="1"/>
              <a:t>malrotation</a:t>
            </a:r>
            <a:r>
              <a:rPr lang="fr-FR" dirty="0"/>
              <a:t>, </a:t>
            </a:r>
            <a:r>
              <a:rPr lang="fr-FR" dirty="0" err="1"/>
              <a:t>polysplenia</a:t>
            </a:r>
            <a:r>
              <a:rPr lang="fr-FR" dirty="0"/>
              <a:t>, </a:t>
            </a:r>
            <a:r>
              <a:rPr lang="fr-FR" dirty="0" err="1"/>
              <a:t>interupted</a:t>
            </a:r>
            <a:r>
              <a:rPr lang="fr-FR" dirty="0"/>
              <a:t> </a:t>
            </a:r>
            <a:r>
              <a:rPr lang="fr-FR" dirty="0" err="1"/>
              <a:t>inferior</a:t>
            </a:r>
            <a:r>
              <a:rPr lang="fr-FR" dirty="0"/>
              <a:t> </a:t>
            </a:r>
            <a:r>
              <a:rPr lang="fr-FR" dirty="0" err="1"/>
              <a:t>vena</a:t>
            </a:r>
            <a:r>
              <a:rPr lang="fr-FR" dirty="0"/>
              <a:t> cava..) </a:t>
            </a:r>
          </a:p>
          <a:p>
            <a:pPr lvl="1"/>
            <a:r>
              <a:rPr lang="fr-FR" dirty="0"/>
              <a:t>200 </a:t>
            </a:r>
            <a:r>
              <a:rPr lang="fr-FR" dirty="0" err="1"/>
              <a:t>fold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congenital</a:t>
            </a:r>
            <a:r>
              <a:rPr lang="fr-FR" dirty="0"/>
              <a:t> </a:t>
            </a:r>
            <a:r>
              <a:rPr lang="fr-FR" dirty="0" err="1"/>
              <a:t>heart</a:t>
            </a:r>
            <a:r>
              <a:rPr lang="fr-FR" dirty="0"/>
              <a:t> </a:t>
            </a:r>
            <a:r>
              <a:rPr lang="fr-FR" dirty="0" err="1"/>
              <a:t>disease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Latelarisation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53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07"/>
          <a:stretch/>
        </p:blipFill>
        <p:spPr>
          <a:xfrm>
            <a:off x="135467" y="1905000"/>
            <a:ext cx="8923868" cy="30266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err="1" smtClean="0"/>
              <a:t>Latelarisation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138" y="5147738"/>
            <a:ext cx="275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Situs</a:t>
            </a:r>
            <a:r>
              <a:rPr lang="fr-FR" dirty="0" smtClean="0"/>
              <a:t> </a:t>
            </a:r>
            <a:r>
              <a:rPr lang="fr-FR" dirty="0" err="1" smtClean="0"/>
              <a:t>solitus</a:t>
            </a:r>
            <a:r>
              <a:rPr lang="fr-FR" dirty="0" smtClean="0"/>
              <a:t>                        </a:t>
            </a:r>
          </a:p>
          <a:p>
            <a:r>
              <a:rPr lang="fr-FR" dirty="0" smtClean="0"/>
              <a:t>Normal </a:t>
            </a:r>
            <a:r>
              <a:rPr lang="fr-FR" dirty="0" err="1" smtClean="0"/>
              <a:t>organ</a:t>
            </a:r>
            <a:r>
              <a:rPr lang="fr-FR" dirty="0" smtClean="0"/>
              <a:t> arrangement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05198" y="5164671"/>
            <a:ext cx="209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Situs</a:t>
            </a:r>
            <a:r>
              <a:rPr lang="fr-FR" dirty="0" smtClean="0"/>
              <a:t> </a:t>
            </a:r>
            <a:r>
              <a:rPr lang="fr-FR" dirty="0" err="1" smtClean="0"/>
              <a:t>inversus</a:t>
            </a:r>
            <a:r>
              <a:rPr lang="fr-FR" dirty="0" smtClean="0"/>
              <a:t> </a:t>
            </a:r>
            <a:r>
              <a:rPr lang="fr-FR" dirty="0" err="1" smtClean="0"/>
              <a:t>totalis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34674" y="5113875"/>
            <a:ext cx="2662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Situs</a:t>
            </a:r>
            <a:r>
              <a:rPr lang="fr-FR" dirty="0" smtClean="0"/>
              <a:t> ambigus</a:t>
            </a:r>
          </a:p>
          <a:p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 smtClean="0"/>
              <a:t>cardiac</a:t>
            </a:r>
            <a:r>
              <a:rPr lang="fr-FR" dirty="0" smtClean="0"/>
              <a:t> index</a:t>
            </a:r>
          </a:p>
          <a:p>
            <a:r>
              <a:rPr lang="fr-FR" dirty="0" smtClean="0"/>
              <a:t>Right 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 smtClean="0"/>
              <a:t>stomac</a:t>
            </a:r>
            <a:r>
              <a:rPr lang="fr-FR" dirty="0" smtClean="0"/>
              <a:t> </a:t>
            </a:r>
            <a:r>
              <a:rPr lang="fr-FR" dirty="0" err="1" smtClean="0"/>
              <a:t>bubble</a:t>
            </a:r>
            <a:endParaRPr lang="fr-FR" dirty="0" smtClean="0"/>
          </a:p>
          <a:p>
            <a:r>
              <a:rPr lang="fr-FR" dirty="0" smtClean="0"/>
              <a:t>Right 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 smtClean="0"/>
              <a:t>liver</a:t>
            </a:r>
            <a:endParaRPr lang="fr-FR" dirty="0" smtClean="0"/>
          </a:p>
          <a:p>
            <a:r>
              <a:rPr lang="fr-FR" dirty="0" smtClean="0"/>
              <a:t>Intestinal </a:t>
            </a:r>
            <a:r>
              <a:rPr lang="fr-FR" dirty="0" err="1" smtClean="0"/>
              <a:t>malrotation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0965" y="633720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 </a:t>
            </a:r>
            <a:r>
              <a:rPr lang="fr-FR" dirty="0" err="1" smtClean="0"/>
              <a:t>shapiro</a:t>
            </a:r>
            <a:r>
              <a:rPr lang="fr-FR" dirty="0" smtClean="0"/>
              <a:t> AJ </a:t>
            </a:r>
            <a:r>
              <a:rPr lang="fr-FR" i="1" dirty="0" err="1"/>
              <a:t>C</a:t>
            </a:r>
            <a:r>
              <a:rPr lang="fr-FR" i="1" dirty="0" err="1" smtClean="0"/>
              <a:t>hest</a:t>
            </a:r>
            <a:r>
              <a:rPr lang="fr-FR" i="1" dirty="0" smtClean="0"/>
              <a:t> </a:t>
            </a:r>
            <a:r>
              <a:rPr lang="fr-FR" dirty="0" smtClean="0"/>
              <a:t>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63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1572</Words>
  <Application>Microsoft Macintosh PowerPoint</Application>
  <PresentationFormat>Présentation à l'écran (4:3)</PresentationFormat>
  <Paragraphs>226</Paragraphs>
  <Slides>22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Pits and Fall in PCD clinical issues</vt:lpstr>
      <vt:lpstr>Pits and Falls</vt:lpstr>
      <vt:lpstr>PICADAR: a screening tool for PCD </vt:lpstr>
      <vt:lpstr>PICADAR: a screening tool for PCD </vt:lpstr>
      <vt:lpstr>PICADAR: a screening tool for PCD </vt:lpstr>
      <vt:lpstr>Latelarisation defect </vt:lpstr>
      <vt:lpstr>Latelarisation defect </vt:lpstr>
      <vt:lpstr>Latelarisation defect </vt:lpstr>
      <vt:lpstr>Latelarisation defect </vt:lpstr>
      <vt:lpstr>Latelarisation defect </vt:lpstr>
      <vt:lpstr>No specific clinical presentation  but …</vt:lpstr>
      <vt:lpstr>No specific clinical presentation  but …</vt:lpstr>
      <vt:lpstr>Non specific clinical presentation but … </vt:lpstr>
      <vt:lpstr>Non specific clinical presentation but … </vt:lpstr>
      <vt:lpstr>Non specific clinical presentation but … </vt:lpstr>
      <vt:lpstr>Non specific clinical presentation but … </vt:lpstr>
      <vt:lpstr>PCD inheritance  </vt:lpstr>
      <vt:lpstr>Présentation PowerPoint</vt:lpstr>
      <vt:lpstr>Présentation PowerPoint</vt:lpstr>
      <vt:lpstr>Présentation PowerPoint</vt:lpstr>
      <vt:lpstr>PCD inheritance  </vt:lpstr>
      <vt:lpstr>Pits and Falls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tamalet</dc:creator>
  <cp:lastModifiedBy>aline tamalet</cp:lastModifiedBy>
  <cp:revision>108</cp:revision>
  <cp:lastPrinted>2016-04-21T19:40:58Z</cp:lastPrinted>
  <dcterms:created xsi:type="dcterms:W3CDTF">2016-04-12T13:14:13Z</dcterms:created>
  <dcterms:modified xsi:type="dcterms:W3CDTF">2016-04-27T20:18:37Z</dcterms:modified>
</cp:coreProperties>
</file>