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7" r:id="rId2"/>
    <p:sldId id="325" r:id="rId3"/>
    <p:sldId id="293" r:id="rId4"/>
    <p:sldId id="295" r:id="rId5"/>
    <p:sldId id="320" r:id="rId6"/>
    <p:sldId id="294" r:id="rId7"/>
    <p:sldId id="297" r:id="rId8"/>
    <p:sldId id="298" r:id="rId9"/>
    <p:sldId id="321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8" r:id="rId18"/>
    <p:sldId id="352" r:id="rId19"/>
    <p:sldId id="333" r:id="rId20"/>
    <p:sldId id="307" r:id="rId21"/>
    <p:sldId id="316" r:id="rId22"/>
    <p:sldId id="317" r:id="rId23"/>
    <p:sldId id="318" r:id="rId24"/>
    <p:sldId id="319" r:id="rId25"/>
    <p:sldId id="287" r:id="rId26"/>
    <p:sldId id="288" r:id="rId27"/>
    <p:sldId id="289" r:id="rId28"/>
    <p:sldId id="290" r:id="rId29"/>
    <p:sldId id="291" r:id="rId30"/>
    <p:sldId id="292" r:id="rId31"/>
    <p:sldId id="334" r:id="rId32"/>
    <p:sldId id="335" r:id="rId33"/>
    <p:sldId id="336" r:id="rId34"/>
    <p:sldId id="337" r:id="rId35"/>
    <p:sldId id="338" r:id="rId36"/>
    <p:sldId id="339" r:id="rId37"/>
    <p:sldId id="348" r:id="rId38"/>
    <p:sldId id="340" r:id="rId39"/>
    <p:sldId id="341" r:id="rId40"/>
    <p:sldId id="324" r:id="rId41"/>
    <p:sldId id="343" r:id="rId42"/>
    <p:sldId id="344" r:id="rId43"/>
    <p:sldId id="345" r:id="rId44"/>
    <p:sldId id="346" r:id="rId45"/>
    <p:sldId id="347" r:id="rId46"/>
    <p:sldId id="282" r:id="rId47"/>
    <p:sldId id="278" r:id="rId48"/>
    <p:sldId id="279" r:id="rId49"/>
    <p:sldId id="280" r:id="rId50"/>
    <p:sldId id="281" r:id="rId5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5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91D230-7220-48B5-B680-013ED7834C1F}" type="datetimeFigureOut">
              <a:rPr lang="fr-FR" smtClean="0"/>
              <a:t>27/04/2016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2B17B-21DC-4158-A35D-A5131078BA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266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E78A471-D789-41F3-8A64-F8CE717DD838}" type="slidenum">
              <a:rPr lang="en-GB"/>
              <a:t>44</a:t>
            </a:fld>
            <a:endParaRPr lang="en-GB"/>
          </a:p>
        </p:txBody>
      </p:sp>
      <p:sp>
        <p:nvSpPr>
          <p:cNvPr id="40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tIns="9279"/>
          <a:lstStyle/>
          <a:p>
            <a:pPr algn="just">
              <a:lnSpc>
                <a:spcPct val="93000"/>
              </a:lnSpc>
              <a:spcBef>
                <a:spcPct val="0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</a:tabLst>
            </a:pPr>
            <a:r>
              <a:rPr dirty="0"/>
              <a:t>
Comparison 1 Aerobic training versus no physical training, Outcome 2 Change in FEV</a:t>
            </a:r>
            <a:r>
              <a:rPr baseline="-25000" dirty="0"/>
              <a:t>1</a:t>
            </a:r>
            <a:r>
              <a:rPr dirty="0"/>
              <a:t>(% predicted).
</a:t>
            </a:r>
          </a:p>
          <a:p>
            <a:endParaRPr dirty="0"/>
          </a:p>
          <a:p>
            <a:r>
              <a:rPr lang="en-GB" dirty="0"/>
              <a:t>IF THIS IMAGE HAS BEEN PROVIDED BY OR IS OWNED BY A THIRD PARTY, AS INDICATED IN THE CAPTION LINE, THEN FURTHER PERMISSION MAY BE NEEDED BEFORE ANY FURTHER USE. PLEASE CONTACT WILEY'S PERMISSIONS DEPARTMENT ON PERMISSIONS@WILEY.COM OR USE THE RIGHTSLINK SERVICE BY CLICKING ON THE 'REQUEST PERMISSIONS' LINK ACCOMPANYING THIS ARTICLE. WILEY OR AUTHOR OWNED IMAGES MAY BE USED FOR NON-COMMERCIAL PURPOSES, SUBJECT TO PROPER CITATION OF THE ARTICLE, AUTHOR, AND PUBLISHER.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5285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E78A471-D789-41F3-8A64-F8CE717DD838}" type="slidenum">
              <a:rPr lang="en-GB"/>
              <a:t>45</a:t>
            </a:fld>
            <a:endParaRPr lang="en-GB"/>
          </a:p>
        </p:txBody>
      </p:sp>
      <p:sp>
        <p:nvSpPr>
          <p:cNvPr id="40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tIns="9279"/>
          <a:lstStyle/>
          <a:p>
            <a:pPr algn="just">
              <a:lnSpc>
                <a:spcPct val="93000"/>
              </a:lnSpc>
              <a:spcBef>
                <a:spcPct val="0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</a:tabLst>
            </a:pPr>
            <a:r>
              <a:rPr dirty="0"/>
              <a:t>
Comparison 1 Aerobic training versus no physical training, Outcome 1 Change in VO</a:t>
            </a:r>
            <a:r>
              <a:rPr baseline="-25000" dirty="0"/>
              <a:t>2</a:t>
            </a:r>
            <a:r>
              <a:rPr dirty="0"/>
              <a:t> peak during maximal exercise (ml/min per kg BW).
</a:t>
            </a:r>
          </a:p>
          <a:p>
            <a:endParaRPr dirty="0"/>
          </a:p>
          <a:p>
            <a:r>
              <a:rPr lang="en-GB" dirty="0"/>
              <a:t>IF THIS IMAGE HAS BEEN PROVIDED BY OR IS OWNED BY A THIRD PARTY, AS INDICATED IN THE CAPTION LINE, THEN FURTHER PERMISSION MAY BE NEEDED BEFORE ANY FURTHER USE. PLEASE CONTACT WILEY'S PERMISSIONS DEPARTMENT ON PERMISSIONS@WILEY.COM OR USE THE RIGHTSLINK SERVICE BY CLICKING ON THE 'REQUEST PERMISSIONS' LINK ACCOMPANYING THIS ARTICLE. WILEY OR AUTHOR OWNED IMAGES MAY BE USED FOR NON-COMMERCIAL PURPOSES, SUBJECT TO PROPER CITATION OF THE ARTICLE, AUTHOR, AND PUBLISHER.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8609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/>
              <a:t>Others?</a:t>
            </a:r>
          </a:p>
          <a:p>
            <a:pPr>
              <a:spcBef>
                <a:spcPct val="0"/>
              </a:spcBef>
            </a:pPr>
            <a:r>
              <a:rPr lang="fr-FR"/>
              <a:t>MNT NON TRAITE?</a:t>
            </a:r>
          </a:p>
        </p:txBody>
      </p:sp>
      <p:sp>
        <p:nvSpPr>
          <p:cNvPr id="2355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14E7E6-CD43-4146-AA02-A4572A661C64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7666A-A212-4320-8025-54BAFA8DB731}" type="datetimeFigureOut">
              <a:rPr lang="fr-FR" smtClean="0"/>
              <a:t>27/04/2016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4286-75CC-418F-9ADD-F0521E60F3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4010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7666A-A212-4320-8025-54BAFA8DB731}" type="datetimeFigureOut">
              <a:rPr lang="fr-FR" smtClean="0"/>
              <a:t>27/04/2016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4286-75CC-418F-9ADD-F0521E60F3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9247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7666A-A212-4320-8025-54BAFA8DB731}" type="datetimeFigureOut">
              <a:rPr lang="fr-FR" smtClean="0"/>
              <a:t>27/04/2016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4286-75CC-418F-9ADD-F0521E60F3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4347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29"/>
            <a:ext cx="8226720" cy="2193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65E9B0-7DA8-466E-963D-86F25D5E43BA}" type="slidenum">
              <a:rPr lang="en-GB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525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7666A-A212-4320-8025-54BAFA8DB731}" type="datetimeFigureOut">
              <a:rPr lang="fr-FR" smtClean="0"/>
              <a:t>27/04/2016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4286-75CC-418F-9ADD-F0521E60F3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5863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7666A-A212-4320-8025-54BAFA8DB731}" type="datetimeFigureOut">
              <a:rPr lang="fr-FR" smtClean="0"/>
              <a:t>27/04/2016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4286-75CC-418F-9ADD-F0521E60F3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8682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7666A-A212-4320-8025-54BAFA8DB731}" type="datetimeFigureOut">
              <a:rPr lang="fr-FR" smtClean="0"/>
              <a:t>27/04/2016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4286-75CC-418F-9ADD-F0521E60F3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5471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7666A-A212-4320-8025-54BAFA8DB731}" type="datetimeFigureOut">
              <a:rPr lang="fr-FR" smtClean="0"/>
              <a:t>27/04/2016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4286-75CC-418F-9ADD-F0521E60F3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7467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7666A-A212-4320-8025-54BAFA8DB731}" type="datetimeFigureOut">
              <a:rPr lang="fr-FR" smtClean="0"/>
              <a:t>27/04/2016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4286-75CC-418F-9ADD-F0521E60F3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7955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7666A-A212-4320-8025-54BAFA8DB731}" type="datetimeFigureOut">
              <a:rPr lang="fr-FR" smtClean="0"/>
              <a:t>27/04/2016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4286-75CC-418F-9ADD-F0521E60F3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704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7666A-A212-4320-8025-54BAFA8DB731}" type="datetimeFigureOut">
              <a:rPr lang="fr-FR" smtClean="0"/>
              <a:t>27/04/2016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4286-75CC-418F-9ADD-F0521E60F3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1686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7666A-A212-4320-8025-54BAFA8DB731}" type="datetimeFigureOut">
              <a:rPr lang="fr-FR" smtClean="0"/>
              <a:t>27/04/2016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4286-75CC-418F-9ADD-F0521E60F3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771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7666A-A212-4320-8025-54BAFA8DB731}" type="datetimeFigureOut">
              <a:rPr lang="fr-FR" smtClean="0"/>
              <a:t>27/04/2016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74286-75CC-418F-9ADD-F0521E60F3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216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ubmed/?term=Eliasson%20R%5bAuthor%5d&amp;cauthor=true&amp;cauthor_uid=6604647" TargetMode="External"/><Relationship Id="rId2" Type="http://schemas.openxmlformats.org/officeDocument/2006/relationships/hyperlink" Target="http://www.ncbi.nlm.nih.gov/pubmed/?term=Afzelius%20BA%5bAuthor%5d&amp;cauthor=true&amp;cauthor_uid=660464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onlinelibrary.wiley.com/doi/10.1002/14651858.CD002768.pub3/full#CD002768-fig-00102" TargetMode="Externa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onlinelibrary.wiley.com/doi/10.1002/14651858.CD002768.pub3/full#CD002768-fig-00101" TargetMode="Externa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741" y="2948930"/>
            <a:ext cx="54768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6267536" cy="1579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827584" y="4149080"/>
            <a:ext cx="7295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Workshop 2: </a:t>
            </a:r>
            <a:r>
              <a:rPr lang="fr-FR" sz="2400" dirty="0" err="1"/>
              <a:t>Children</a:t>
            </a:r>
            <a:r>
              <a:rPr lang="fr-FR" sz="2400" dirty="0"/>
              <a:t> and </a:t>
            </a:r>
            <a:r>
              <a:rPr lang="fr-FR" sz="2400" dirty="0" err="1"/>
              <a:t>adult</a:t>
            </a:r>
            <a:r>
              <a:rPr lang="fr-FR" sz="2400" dirty="0"/>
              <a:t> </a:t>
            </a:r>
            <a:r>
              <a:rPr lang="fr-FR" sz="2400" dirty="0" err="1"/>
              <a:t>respiratory</a:t>
            </a:r>
            <a:r>
              <a:rPr lang="fr-FR" sz="2400" dirty="0"/>
              <a:t> management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52536" y="4849484"/>
            <a:ext cx="9144000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 dirty="0">
                <a:latin typeface="Comic Sans MS" pitchFamily="66" charset="0"/>
                <a:cs typeface="Arial" pitchFamily="34" charset="0"/>
              </a:rPr>
              <a:t>Bernard MAITRE									Isabelle HONORE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 dirty="0">
                <a:latin typeface="Comic Sans MS" pitchFamily="66" charset="0"/>
                <a:cs typeface="Arial" pitchFamily="34" charset="0"/>
              </a:rPr>
              <a:t>Services de Pneumologie								Service de Pneumologie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 dirty="0">
                <a:latin typeface="Comic Sans MS" pitchFamily="66" charset="0"/>
                <a:cs typeface="Arial" pitchFamily="34" charset="0"/>
              </a:rPr>
              <a:t>Hôpitaux H Mondor et intercommunal 				Hôpital Cochin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 dirty="0">
                <a:latin typeface="Comic Sans MS" pitchFamily="66" charset="0"/>
                <a:cs typeface="Arial" pitchFamily="34" charset="0"/>
              </a:rPr>
              <a:t>de Créteil, université Paris XII, PRES EST			Université Paris V</a:t>
            </a:r>
          </a:p>
        </p:txBody>
      </p:sp>
      <p:pic>
        <p:nvPicPr>
          <p:cNvPr id="6" name="Image 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9" y="144872"/>
            <a:ext cx="2677220" cy="1173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69" descr="Logo-CHIC-Grand - Couleu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495" y="33477"/>
            <a:ext cx="2901377" cy="139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58652"/>
            <a:ext cx="1863055" cy="114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67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Is transplantation more </a:t>
            </a:r>
            <a:r>
              <a:rPr lang="fr-FR" dirty="0" err="1"/>
              <a:t>difficult</a:t>
            </a:r>
            <a:r>
              <a:rPr lang="fr-FR" dirty="0"/>
              <a:t> in PCD ?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112370"/>
            <a:ext cx="7488832" cy="159749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72" y="1988840"/>
            <a:ext cx="7704856" cy="180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11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When</a:t>
            </a:r>
            <a:r>
              <a:rPr lang="fr-FR" dirty="0"/>
              <a:t> to do </a:t>
            </a:r>
            <a:r>
              <a:rPr lang="fr-FR" dirty="0" err="1"/>
              <a:t>it</a:t>
            </a:r>
            <a:r>
              <a:rPr lang="fr-FR" dirty="0"/>
              <a:t> 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51520" y="1628800"/>
            <a:ext cx="85689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fr-FR" sz="2800" dirty="0"/>
              <a:t>Local LT </a:t>
            </a:r>
            <a:r>
              <a:rPr lang="fr-FR" sz="2800" dirty="0" err="1"/>
              <a:t>possibilities</a:t>
            </a:r>
            <a:endParaRPr lang="fr-FR" sz="2800" dirty="0"/>
          </a:p>
          <a:p>
            <a:pPr marL="285750" indent="-285750">
              <a:lnSpc>
                <a:spcPct val="140000"/>
              </a:lnSpc>
              <a:buFontTx/>
              <a:buChar char="-"/>
            </a:pPr>
            <a:endParaRPr lang="is-IS" sz="2800" dirty="0"/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is-IS" sz="2800" dirty="0">
                <a:solidFill>
                  <a:schemeClr val="bg1">
                    <a:lumMod val="65000"/>
                  </a:schemeClr>
                </a:solidFill>
              </a:rPr>
              <a:t>The disease : life expectancy based on known data ??</a:t>
            </a:r>
          </a:p>
          <a:p>
            <a:pPr>
              <a:lnSpc>
                <a:spcPct val="140000"/>
              </a:lnSpc>
            </a:pPr>
            <a:endParaRPr lang="is-IS" sz="2800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is-IS" sz="2800" dirty="0">
                <a:solidFill>
                  <a:schemeClr val="bg1">
                    <a:lumMod val="65000"/>
                  </a:schemeClr>
                </a:solidFill>
              </a:rPr>
              <a:t>The patient : treatments, physical condition, ...</a:t>
            </a:r>
            <a:endParaRPr lang="fr-FR" sz="2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659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fr-FR" dirty="0"/>
              <a:t>Time in </a:t>
            </a:r>
            <a:r>
              <a:rPr lang="fr-FR" dirty="0" err="1"/>
              <a:t>waiting</a:t>
            </a:r>
            <a:r>
              <a:rPr lang="fr-FR" dirty="0"/>
              <a:t> </a:t>
            </a:r>
            <a:r>
              <a:rPr lang="fr-FR" dirty="0" err="1"/>
              <a:t>list</a:t>
            </a:r>
            <a:r>
              <a:rPr lang="fr-FR" dirty="0"/>
              <a:t> in France</a:t>
            </a:r>
          </a:p>
        </p:txBody>
      </p:sp>
      <p:pic>
        <p:nvPicPr>
          <p:cNvPr id="4" name="Espace réservé du contenu 3" descr="FPCP1b.gif 900 × 740 pixels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" t="4791" r="1" b="37144"/>
          <a:stretch/>
        </p:blipFill>
        <p:spPr>
          <a:xfrm>
            <a:off x="560255" y="1556793"/>
            <a:ext cx="8023491" cy="5301208"/>
          </a:xfrm>
        </p:spPr>
      </p:pic>
    </p:spTree>
    <p:extLst>
      <p:ext uri="{BB962C8B-B14F-4D97-AF65-F5344CB8AC3E}">
        <p14:creationId xmlns:p14="http://schemas.microsoft.com/office/powerpoint/2010/main" val="884649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When</a:t>
            </a:r>
            <a:r>
              <a:rPr lang="fr-FR" dirty="0"/>
              <a:t> to do </a:t>
            </a:r>
            <a:r>
              <a:rPr lang="fr-FR" dirty="0" err="1"/>
              <a:t>it</a:t>
            </a:r>
            <a:r>
              <a:rPr lang="fr-FR" dirty="0"/>
              <a:t> 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23528" y="1628800"/>
            <a:ext cx="83632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fr-FR" sz="2800" dirty="0">
                <a:solidFill>
                  <a:srgbClr val="A6A6A6"/>
                </a:solidFill>
              </a:rPr>
              <a:t>Local LT </a:t>
            </a:r>
            <a:r>
              <a:rPr lang="fr-FR" sz="2800" dirty="0" err="1">
                <a:solidFill>
                  <a:srgbClr val="A6A6A6"/>
                </a:solidFill>
              </a:rPr>
              <a:t>possibilities</a:t>
            </a:r>
            <a:endParaRPr lang="fr-FR" sz="2800" dirty="0">
              <a:solidFill>
                <a:srgbClr val="A6A6A6"/>
              </a:solidFill>
            </a:endParaRPr>
          </a:p>
          <a:p>
            <a:pPr>
              <a:lnSpc>
                <a:spcPct val="140000"/>
              </a:lnSpc>
            </a:pPr>
            <a:endParaRPr lang="is-IS" sz="2800" dirty="0"/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is-IS" sz="2800" dirty="0"/>
              <a:t>The disease : life expectancy based on known data ??</a:t>
            </a:r>
          </a:p>
          <a:p>
            <a:pPr>
              <a:lnSpc>
                <a:spcPct val="140000"/>
              </a:lnSpc>
            </a:pPr>
            <a:endParaRPr lang="is-IS" sz="2800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is-IS" sz="2800" dirty="0">
                <a:solidFill>
                  <a:schemeClr val="bg1">
                    <a:lumMod val="65000"/>
                  </a:schemeClr>
                </a:solidFill>
              </a:rPr>
              <a:t>The patient : treatments, physical condition, ...</a:t>
            </a:r>
            <a:endParaRPr lang="fr-FR" sz="2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817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When</a:t>
            </a:r>
            <a:r>
              <a:rPr lang="fr-FR" dirty="0"/>
              <a:t> to do </a:t>
            </a:r>
            <a:r>
              <a:rPr lang="fr-FR" dirty="0" err="1"/>
              <a:t>it</a:t>
            </a:r>
            <a:r>
              <a:rPr lang="fr-FR" dirty="0"/>
              <a:t> ?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59" y="1130052"/>
            <a:ext cx="4541081" cy="15068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492896"/>
            <a:ext cx="4676779" cy="429309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188" y="6011996"/>
            <a:ext cx="2527300" cy="5588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551129" y="6372036"/>
            <a:ext cx="139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2014 Update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580112" y="2780928"/>
            <a:ext cx="338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FEV</a:t>
            </a:r>
            <a:r>
              <a:rPr lang="fr-FR" sz="2400" b="1" baseline="-25000" dirty="0"/>
              <a:t>1</a:t>
            </a:r>
            <a:r>
              <a:rPr lang="fr-FR" sz="2400" b="1" dirty="0"/>
              <a:t> &lt;30%</a:t>
            </a:r>
          </a:p>
          <a:p>
            <a:r>
              <a:rPr lang="fr-FR" sz="2400" b="1" dirty="0"/>
              <a:t>6mWT &lt; 400m</a:t>
            </a:r>
          </a:p>
          <a:p>
            <a:r>
              <a:rPr lang="fr-FR" sz="2400" b="1" dirty="0"/>
              <a:t>PAH</a:t>
            </a:r>
          </a:p>
          <a:p>
            <a:endParaRPr lang="fr-FR" sz="2400" b="1" dirty="0"/>
          </a:p>
          <a:p>
            <a:r>
              <a:rPr lang="fr-FR" sz="2400" b="1" dirty="0" err="1"/>
              <a:t>Clinical</a:t>
            </a:r>
            <a:r>
              <a:rPr lang="fr-FR" sz="2400" b="1" dirty="0"/>
              <a:t> </a:t>
            </a:r>
            <a:r>
              <a:rPr lang="fr-FR" sz="2400" b="1" dirty="0" err="1"/>
              <a:t>evaluation</a:t>
            </a:r>
            <a:endParaRPr lang="fr-FR" sz="2400" b="1" dirty="0"/>
          </a:p>
        </p:txBody>
      </p:sp>
      <p:sp>
        <p:nvSpPr>
          <p:cNvPr id="10" name="Accolade fermante 9"/>
          <p:cNvSpPr/>
          <p:nvPr/>
        </p:nvSpPr>
        <p:spPr>
          <a:xfrm>
            <a:off x="5004048" y="1988840"/>
            <a:ext cx="360040" cy="446449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2385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When</a:t>
            </a:r>
            <a:r>
              <a:rPr lang="fr-FR" dirty="0"/>
              <a:t> to do </a:t>
            </a:r>
            <a:r>
              <a:rPr lang="fr-FR" dirty="0" err="1"/>
              <a:t>it</a:t>
            </a:r>
            <a:r>
              <a:rPr lang="fr-FR" dirty="0"/>
              <a:t> ?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348880"/>
            <a:ext cx="5676900" cy="3289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20" y="1700808"/>
            <a:ext cx="1778000" cy="7239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188" y="6011996"/>
            <a:ext cx="2527300" cy="5588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551129" y="6372036"/>
            <a:ext cx="139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2014 Update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012160" y="2780928"/>
            <a:ext cx="338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PaO</a:t>
            </a:r>
            <a:r>
              <a:rPr lang="fr-FR" sz="2400" b="1" baseline="-25000" dirty="0"/>
              <a:t>2</a:t>
            </a:r>
            <a:r>
              <a:rPr lang="fr-FR" sz="2400" b="1" dirty="0"/>
              <a:t> &lt; 60 </a:t>
            </a:r>
            <a:r>
              <a:rPr lang="fr-FR" sz="2400" b="1" dirty="0" err="1"/>
              <a:t>mmHg</a:t>
            </a:r>
            <a:endParaRPr lang="fr-FR" sz="2400" b="1" dirty="0"/>
          </a:p>
          <a:p>
            <a:r>
              <a:rPr lang="fr-FR" sz="2400" b="1" dirty="0"/>
              <a:t>PaCO</a:t>
            </a:r>
            <a:r>
              <a:rPr lang="fr-FR" sz="2400" b="1" baseline="-25000" dirty="0"/>
              <a:t>2</a:t>
            </a:r>
            <a:r>
              <a:rPr lang="fr-FR" sz="2400" b="1" dirty="0"/>
              <a:t> &gt; 50 </a:t>
            </a:r>
            <a:r>
              <a:rPr lang="fr-FR" sz="2400" b="1" dirty="0" err="1"/>
              <a:t>mmHg</a:t>
            </a:r>
            <a:endParaRPr lang="fr-FR" sz="2400" b="1" dirty="0"/>
          </a:p>
          <a:p>
            <a:r>
              <a:rPr lang="fr-FR" sz="2400" b="1" dirty="0"/>
              <a:t>Non invasive ventilation</a:t>
            </a:r>
          </a:p>
          <a:p>
            <a:endParaRPr lang="fr-FR" sz="2400" b="1" dirty="0"/>
          </a:p>
          <a:p>
            <a:r>
              <a:rPr lang="fr-FR" sz="2400" b="1" dirty="0" err="1"/>
              <a:t>Clinical</a:t>
            </a:r>
            <a:r>
              <a:rPr lang="fr-FR" sz="2400" b="1" dirty="0"/>
              <a:t> </a:t>
            </a:r>
            <a:r>
              <a:rPr lang="fr-FR" sz="2400" b="1" dirty="0" err="1"/>
              <a:t>evaluation</a:t>
            </a:r>
            <a:endParaRPr lang="fr-FR" sz="2400" b="1" dirty="0"/>
          </a:p>
        </p:txBody>
      </p:sp>
      <p:sp>
        <p:nvSpPr>
          <p:cNvPr id="10" name="Accolade fermante 9"/>
          <p:cNvSpPr/>
          <p:nvPr/>
        </p:nvSpPr>
        <p:spPr>
          <a:xfrm>
            <a:off x="5724128" y="2132856"/>
            <a:ext cx="288032" cy="331236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1881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When</a:t>
            </a:r>
            <a:r>
              <a:rPr lang="fr-FR" dirty="0"/>
              <a:t> to do </a:t>
            </a:r>
            <a:r>
              <a:rPr lang="fr-FR" dirty="0" err="1"/>
              <a:t>it</a:t>
            </a:r>
            <a:r>
              <a:rPr lang="fr-FR" dirty="0"/>
              <a:t> 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23528" y="1628800"/>
            <a:ext cx="871296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fr-FR" sz="2800" dirty="0">
                <a:solidFill>
                  <a:srgbClr val="A6A6A6"/>
                </a:solidFill>
              </a:rPr>
              <a:t>Local LT </a:t>
            </a:r>
            <a:r>
              <a:rPr lang="fr-FR" sz="2800" dirty="0" err="1">
                <a:solidFill>
                  <a:srgbClr val="A6A6A6"/>
                </a:solidFill>
              </a:rPr>
              <a:t>possibilities</a:t>
            </a:r>
            <a:endParaRPr lang="fr-FR" sz="2800" dirty="0">
              <a:solidFill>
                <a:srgbClr val="A6A6A6"/>
              </a:solidFill>
            </a:endParaRPr>
          </a:p>
          <a:p>
            <a:pPr>
              <a:lnSpc>
                <a:spcPct val="140000"/>
              </a:lnSpc>
            </a:pPr>
            <a:endParaRPr lang="is-IS" sz="2800" dirty="0"/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is-IS" sz="2800" dirty="0">
                <a:solidFill>
                  <a:schemeClr val="bg1">
                    <a:lumMod val="65000"/>
                  </a:schemeClr>
                </a:solidFill>
              </a:rPr>
              <a:t>The disease : life expectancy based on known data ??</a:t>
            </a:r>
          </a:p>
          <a:p>
            <a:pPr>
              <a:lnSpc>
                <a:spcPct val="140000"/>
              </a:lnSpc>
            </a:pPr>
            <a:endParaRPr lang="is-IS" sz="2800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is-IS" sz="2800" dirty="0"/>
              <a:t>The patient : treatments, physical condition, ...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978581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How </a:t>
            </a:r>
            <a:r>
              <a:rPr lang="fr-FR" dirty="0" err="1"/>
              <a:t>many</a:t>
            </a:r>
            <a:r>
              <a:rPr lang="fr-FR" dirty="0"/>
              <a:t> patients </a:t>
            </a:r>
            <a:r>
              <a:rPr lang="fr-FR" dirty="0" err="1"/>
              <a:t>concerned</a:t>
            </a:r>
            <a:r>
              <a:rPr lang="fr-FR" dirty="0"/>
              <a:t> ?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446856" y="192737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r>
              <a:rPr lang="fr-FR" dirty="0"/>
              <a:t>No official </a:t>
            </a:r>
            <a:r>
              <a:rPr lang="fr-FR" dirty="0" err="1"/>
              <a:t>statistics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In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cohort</a:t>
            </a:r>
            <a:r>
              <a:rPr lang="fr-FR" dirty="0"/>
              <a:t> : 2 LT in 2015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5145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Intrinsic</a:t>
            </a:r>
            <a:r>
              <a:rPr lang="fr-FR" smtClean="0"/>
              <a:t> leads ?</a:t>
            </a:r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-37531" b="-37531"/>
          <a:stretch>
            <a:fillRect/>
          </a:stretch>
        </p:blipFill>
        <p:spPr>
          <a:xfrm>
            <a:off x="228600" y="1348758"/>
            <a:ext cx="8686800" cy="4777405"/>
          </a:xfrm>
        </p:spPr>
      </p:pic>
      <p:sp>
        <p:nvSpPr>
          <p:cNvPr id="5" name="ZoneTexte 4"/>
          <p:cNvSpPr txBox="1"/>
          <p:nvPr/>
        </p:nvSpPr>
        <p:spPr>
          <a:xfrm>
            <a:off x="6372200" y="6381328"/>
            <a:ext cx="2662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VALLET </a:t>
            </a:r>
            <a:r>
              <a:rPr lang="fr-FR" i="1" dirty="0" err="1" smtClean="0"/>
              <a:t>Eur</a:t>
            </a:r>
            <a:r>
              <a:rPr lang="fr-FR" i="1" dirty="0" smtClean="0"/>
              <a:t> J </a:t>
            </a:r>
            <a:r>
              <a:rPr lang="fr-FR" i="1" dirty="0" err="1" smtClean="0"/>
              <a:t>Pediatr</a:t>
            </a:r>
            <a:r>
              <a:rPr lang="fr-FR" i="1" dirty="0" smtClean="0"/>
              <a:t> 2013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547816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Severity</a:t>
            </a:r>
            <a:r>
              <a:rPr lang="fr-FR" dirty="0"/>
              <a:t> score: </a:t>
            </a:r>
            <a:r>
              <a:rPr lang="fr-FR" dirty="0" err="1"/>
              <a:t>useful</a:t>
            </a:r>
            <a:r>
              <a:rPr lang="fr-FR" dirty="0"/>
              <a:t> for PCD ?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10" y="1665242"/>
            <a:ext cx="3901972" cy="205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42" y="4278216"/>
            <a:ext cx="7110720" cy="219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466207" y="6525366"/>
            <a:ext cx="1876696" cy="360755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fr-FR" i="1" dirty="0"/>
              <a:t>Ellis et al ERJ 2015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953" y="1665242"/>
            <a:ext cx="4041732" cy="198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718268" y="1347757"/>
            <a:ext cx="2880432" cy="360755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fr-FR" dirty="0"/>
              <a:t>Bronchial </a:t>
            </a:r>
            <a:r>
              <a:rPr lang="fr-FR" dirty="0" err="1"/>
              <a:t>severity</a:t>
            </a:r>
            <a:r>
              <a:rPr lang="fr-FR" dirty="0"/>
              <a:t> index (BSI)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879826" y="1347757"/>
            <a:ext cx="1322955" cy="360755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fr-FR" dirty="0"/>
              <a:t>FACED score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049460" y="4116974"/>
            <a:ext cx="611542" cy="237644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fr-FR" sz="1000" b="1" dirty="0"/>
              <a:t>15 </a:t>
            </a:r>
            <a:r>
              <a:rPr lang="fr-FR" sz="1000" b="1" dirty="0" err="1"/>
              <a:t>years</a:t>
            </a:r>
            <a:endParaRPr lang="fr-FR" sz="1000" b="1" dirty="0"/>
          </a:p>
        </p:txBody>
      </p:sp>
    </p:spTree>
    <p:extLst>
      <p:ext uri="{BB962C8B-B14F-4D97-AF65-F5344CB8AC3E}">
        <p14:creationId xmlns:p14="http://schemas.microsoft.com/office/powerpoint/2010/main" val="584842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Clinical cases - Adult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lnSpc>
                <a:spcPct val="150000"/>
              </a:lnSpc>
              <a:buNone/>
            </a:pPr>
            <a:r>
              <a:rPr lang="en-GB" dirty="0"/>
              <a:t>Case 1: Severe patient and lung transplantation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dirty="0"/>
              <a:t>Case 2: Role of macrolide antibiotics ?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dirty="0"/>
              <a:t>Case 3: Fertility and genetic counsel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dirty="0"/>
              <a:t>Case 4: Physical exercise</a:t>
            </a:r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9616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follow</a:t>
            </a:r>
            <a:r>
              <a:rPr lang="fr-FR" dirty="0"/>
              <a:t> up? How </a:t>
            </a:r>
            <a:r>
              <a:rPr lang="fr-FR" dirty="0" err="1"/>
              <a:t>often</a:t>
            </a:r>
            <a:r>
              <a:rPr lang="fr-FR" dirty="0"/>
              <a:t>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r>
              <a:rPr lang="fr-FR" dirty="0"/>
              <a:t>FVC/FEV</a:t>
            </a:r>
            <a:r>
              <a:rPr lang="fr-FR" baseline="-25000" dirty="0"/>
              <a:t>1</a:t>
            </a:r>
          </a:p>
          <a:p>
            <a:r>
              <a:rPr lang="fr-FR" dirty="0"/>
              <a:t>6MWT</a:t>
            </a:r>
            <a:br>
              <a:rPr lang="fr-FR" dirty="0"/>
            </a:br>
            <a:r>
              <a:rPr lang="fr-FR" dirty="0" err="1"/>
              <a:t>Exercise</a:t>
            </a:r>
            <a:r>
              <a:rPr lang="fr-FR" dirty="0"/>
              <a:t> test			+  </a:t>
            </a:r>
            <a:r>
              <a:rPr lang="fr-FR" dirty="0" err="1"/>
              <a:t>Clinical</a:t>
            </a:r>
            <a:r>
              <a:rPr lang="fr-FR" dirty="0"/>
              <a:t> </a:t>
            </a:r>
            <a:r>
              <a:rPr lang="fr-FR" dirty="0" err="1"/>
              <a:t>evaluation</a:t>
            </a:r>
            <a:endParaRPr lang="fr-FR" dirty="0"/>
          </a:p>
          <a:p>
            <a:r>
              <a:rPr lang="fr-FR" dirty="0"/>
              <a:t>Nocturnal </a:t>
            </a:r>
            <a:r>
              <a:rPr lang="fr-FR" dirty="0" err="1"/>
              <a:t>oxymetry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PaO</a:t>
            </a:r>
            <a:r>
              <a:rPr lang="fr-FR" baseline="-25000" dirty="0"/>
              <a:t>2</a:t>
            </a:r>
            <a:r>
              <a:rPr lang="fr-FR" dirty="0"/>
              <a:t>/PaCO</a:t>
            </a:r>
            <a:r>
              <a:rPr lang="fr-FR" baseline="-25000" dirty="0"/>
              <a:t>2</a:t>
            </a:r>
          </a:p>
          <a:p>
            <a:r>
              <a:rPr lang="fr-FR" dirty="0" err="1"/>
              <a:t>Echocardiography</a:t>
            </a:r>
            <a:endParaRPr lang="fr-FR" dirty="0"/>
          </a:p>
          <a:p>
            <a:r>
              <a:rPr lang="fr-FR" dirty="0"/>
              <a:t>Imaging ?</a:t>
            </a:r>
          </a:p>
        </p:txBody>
      </p:sp>
    </p:spTree>
    <p:extLst>
      <p:ext uri="{BB962C8B-B14F-4D97-AF65-F5344CB8AC3E}">
        <p14:creationId xmlns:p14="http://schemas.microsoft.com/office/powerpoint/2010/main" val="532408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Mr, </a:t>
            </a:r>
            <a:r>
              <a:rPr lang="fr-FR" dirty="0"/>
              <a:t>32 </a:t>
            </a:r>
            <a:r>
              <a:rPr lang="fr-FR" dirty="0" err="1"/>
              <a:t>years</a:t>
            </a:r>
            <a:r>
              <a:rPr lang="fr-FR" dirty="0"/>
              <a:t> </a:t>
            </a:r>
            <a:r>
              <a:rPr lang="fr-FR" dirty="0" err="1"/>
              <a:t>old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PCD </a:t>
            </a:r>
            <a:r>
              <a:rPr lang="fr-FR" dirty="0" err="1"/>
              <a:t>diagnosed</a:t>
            </a:r>
            <a:r>
              <a:rPr lang="fr-FR" dirty="0"/>
              <a:t> </a:t>
            </a:r>
            <a:r>
              <a:rPr lang="fr-FR" dirty="0" err="1"/>
              <a:t>at</a:t>
            </a:r>
            <a:r>
              <a:rPr lang="fr-FR" dirty="0"/>
              <a:t>  22y : </a:t>
            </a:r>
          </a:p>
          <a:p>
            <a:pPr lvl="1"/>
            <a:r>
              <a:rPr lang="fr-FR" dirty="0"/>
              <a:t>No situs inversus</a:t>
            </a:r>
          </a:p>
          <a:p>
            <a:pPr lvl="1"/>
            <a:r>
              <a:rPr lang="fr-FR" dirty="0"/>
              <a:t>NO 9 ml/min</a:t>
            </a:r>
          </a:p>
          <a:p>
            <a:pPr lvl="1"/>
            <a:r>
              <a:rPr lang="fr-FR" dirty="0"/>
              <a:t>CC anomalies</a:t>
            </a:r>
          </a:p>
          <a:p>
            <a:pPr lvl="1"/>
            <a:r>
              <a:rPr lang="fr-FR" dirty="0"/>
              <a:t>RSHP4A mutation</a:t>
            </a:r>
          </a:p>
          <a:p>
            <a:r>
              <a:rPr lang="fr-FR" dirty="0" err="1"/>
              <a:t>Bronchitis</a:t>
            </a:r>
            <a:r>
              <a:rPr lang="fr-FR" dirty="0"/>
              <a:t>/</a:t>
            </a:r>
            <a:r>
              <a:rPr lang="fr-FR" dirty="0" err="1"/>
              <a:t>Pansinusitis</a:t>
            </a:r>
            <a:endParaRPr lang="fr-FR" dirty="0"/>
          </a:p>
          <a:p>
            <a:r>
              <a:rPr lang="fr-FR" dirty="0"/>
              <a:t>1 </a:t>
            </a:r>
            <a:r>
              <a:rPr lang="fr-FR" dirty="0" err="1"/>
              <a:t>child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8684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fr-FR" dirty="0" err="1"/>
              <a:t>Chest</a:t>
            </a:r>
            <a:r>
              <a:rPr lang="fr-FR" dirty="0"/>
              <a:t> X-Ray</a:t>
            </a:r>
          </a:p>
        </p:txBody>
      </p:sp>
      <p:pic>
        <p:nvPicPr>
          <p:cNvPr id="4" name="Espace réservé du contenu 3" descr="ogej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1" r="23019"/>
          <a:stretch/>
        </p:blipFill>
        <p:spPr>
          <a:xfrm>
            <a:off x="2161693" y="1216487"/>
            <a:ext cx="4820614" cy="5452873"/>
          </a:xfrm>
        </p:spPr>
      </p:pic>
    </p:spTree>
    <p:extLst>
      <p:ext uri="{BB962C8B-B14F-4D97-AF65-F5344CB8AC3E}">
        <p14:creationId xmlns:p14="http://schemas.microsoft.com/office/powerpoint/2010/main" val="1366290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fr-FR" dirty="0"/>
              <a:t>CT scan</a:t>
            </a:r>
          </a:p>
        </p:txBody>
      </p:sp>
      <p:pic>
        <p:nvPicPr>
          <p:cNvPr id="4" name="Poumons_ogej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9953" y="982068"/>
            <a:ext cx="5144095" cy="5144095"/>
          </a:xfrm>
        </p:spPr>
      </p:pic>
    </p:spTree>
    <p:extLst>
      <p:ext uri="{BB962C8B-B14F-4D97-AF65-F5344CB8AC3E}">
        <p14:creationId xmlns:p14="http://schemas.microsoft.com/office/powerpoint/2010/main" val="405536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Respiratory</a:t>
            </a:r>
            <a:r>
              <a:rPr lang="fr-FR" dirty="0"/>
              <a:t> </a:t>
            </a:r>
            <a:r>
              <a:rPr lang="fr-FR" dirty="0" err="1"/>
              <a:t>evaluation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>
                <a:sym typeface="Wingdings"/>
              </a:rPr>
              <a:t>Chronic</a:t>
            </a:r>
            <a:r>
              <a:rPr lang="fr-FR" dirty="0">
                <a:sym typeface="Wingdings"/>
              </a:rPr>
              <a:t> </a:t>
            </a:r>
            <a:r>
              <a:rPr lang="fr-FR" dirty="0" err="1">
                <a:sym typeface="Wingdings"/>
              </a:rPr>
              <a:t>cough</a:t>
            </a:r>
            <a:r>
              <a:rPr lang="fr-FR" dirty="0">
                <a:sym typeface="Wingdings"/>
              </a:rPr>
              <a:t>, no </a:t>
            </a:r>
            <a:r>
              <a:rPr lang="fr-FR" dirty="0" err="1">
                <a:sym typeface="Wingdings"/>
              </a:rPr>
              <a:t>dyspnea</a:t>
            </a:r>
            <a:endParaRPr lang="fr-FR" dirty="0">
              <a:sym typeface="Wingdings"/>
            </a:endParaRPr>
          </a:p>
          <a:p>
            <a:r>
              <a:rPr lang="fr-FR" dirty="0">
                <a:sym typeface="Wingdings"/>
              </a:rPr>
              <a:t>FEV</a:t>
            </a:r>
            <a:r>
              <a:rPr lang="fr-FR" baseline="-25000" dirty="0">
                <a:sym typeface="Wingdings"/>
              </a:rPr>
              <a:t>1</a:t>
            </a:r>
            <a:r>
              <a:rPr lang="fr-FR" dirty="0">
                <a:sym typeface="Wingdings"/>
              </a:rPr>
              <a:t> 65%</a:t>
            </a:r>
          </a:p>
          <a:p>
            <a:r>
              <a:rPr lang="fr-FR" dirty="0">
                <a:sym typeface="Wingdings"/>
              </a:rPr>
              <a:t>Sport 3 times/w</a:t>
            </a:r>
          </a:p>
          <a:p>
            <a:r>
              <a:rPr lang="fr-FR" dirty="0">
                <a:sym typeface="Wingdings"/>
              </a:rPr>
              <a:t>No </a:t>
            </a:r>
            <a:r>
              <a:rPr lang="fr-FR" dirty="0" err="1">
                <a:sym typeface="Wingdings"/>
              </a:rPr>
              <a:t>pseudomonas</a:t>
            </a:r>
            <a:r>
              <a:rPr lang="fr-FR" dirty="0">
                <a:sym typeface="Wingdings"/>
              </a:rPr>
              <a:t> </a:t>
            </a:r>
            <a:r>
              <a:rPr lang="fr-FR" dirty="0" err="1">
                <a:sym typeface="Wingdings"/>
              </a:rPr>
              <a:t>eradication</a:t>
            </a:r>
            <a:r>
              <a:rPr lang="fr-FR" dirty="0">
                <a:sym typeface="Wingdings"/>
              </a:rPr>
              <a:t> </a:t>
            </a:r>
          </a:p>
          <a:p>
            <a:r>
              <a:rPr lang="fr-FR" dirty="0" err="1">
                <a:sym typeface="Wingdings"/>
              </a:rPr>
              <a:t>Antibiotics</a:t>
            </a:r>
            <a:r>
              <a:rPr lang="fr-FR" dirty="0">
                <a:sym typeface="Wingdings"/>
              </a:rPr>
              <a:t> 3 times/y</a:t>
            </a:r>
          </a:p>
          <a:p>
            <a:endParaRPr lang="fr-FR" dirty="0">
              <a:sym typeface="Wingdings"/>
            </a:endParaRPr>
          </a:p>
          <a:p>
            <a:endParaRPr lang="fr-FR" dirty="0">
              <a:sym typeface="Wingdings"/>
            </a:endParaRPr>
          </a:p>
          <a:p>
            <a:pPr marL="0" indent="0">
              <a:buNone/>
            </a:pPr>
            <a:r>
              <a:rPr lang="fr-FR" dirty="0">
                <a:sym typeface="Wingdings"/>
              </a:rPr>
              <a:t>		 Indication for macrolides ?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8417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fr-FR" dirty="0"/>
              <a:t>Macrolides in COPD and CF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84784"/>
            <a:ext cx="3528303" cy="25908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907704" y="4149080"/>
            <a:ext cx="1870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Albert NEJM 2011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4869160"/>
            <a:ext cx="6623720" cy="127253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6097612"/>
            <a:ext cx="6506568" cy="25625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020272" y="6381328"/>
            <a:ext cx="191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Cochrane DB 2012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4489648" y="1672208"/>
            <a:ext cx="5338936" cy="2332856"/>
          </a:xfrm>
        </p:spPr>
        <p:txBody>
          <a:bodyPr>
            <a:normAutofit lnSpcReduction="10000"/>
          </a:bodyPr>
          <a:lstStyle/>
          <a:p>
            <a:r>
              <a:rPr lang="fr-FR" dirty="0">
                <a:latin typeface="Wingdings"/>
                <a:ea typeface="Wingdings"/>
                <a:cs typeface="Wingdings"/>
                <a:sym typeface="Wingdings"/>
              </a:rPr>
              <a:t></a:t>
            </a:r>
            <a:r>
              <a:rPr lang="fr-FR" dirty="0">
                <a:sym typeface="Wingdings"/>
              </a:rPr>
              <a:t> </a:t>
            </a:r>
            <a:r>
              <a:rPr lang="fr-FR" dirty="0" err="1">
                <a:sym typeface="Wingdings"/>
              </a:rPr>
              <a:t>risk</a:t>
            </a:r>
            <a:r>
              <a:rPr lang="fr-FR" dirty="0">
                <a:sym typeface="Wingdings"/>
              </a:rPr>
              <a:t> of exacerbation</a:t>
            </a:r>
          </a:p>
          <a:p>
            <a:r>
              <a:rPr lang="fr-FR" dirty="0">
                <a:latin typeface="Wingdings"/>
                <a:ea typeface="Wingdings"/>
                <a:cs typeface="Wingdings"/>
                <a:sym typeface="Wingdings"/>
              </a:rPr>
              <a:t></a:t>
            </a:r>
            <a:r>
              <a:rPr lang="fr-FR" dirty="0">
                <a:sym typeface="Wingdings"/>
              </a:rPr>
              <a:t> FEV1 in CF </a:t>
            </a:r>
            <a:r>
              <a:rPr lang="fr-FR" dirty="0" err="1">
                <a:sym typeface="Wingdings"/>
              </a:rPr>
              <a:t>only</a:t>
            </a:r>
            <a:endParaRPr lang="fr-FR" dirty="0">
              <a:sym typeface="Wingdings"/>
            </a:endParaRPr>
          </a:p>
          <a:p>
            <a:r>
              <a:rPr lang="fr-FR" dirty="0" err="1">
                <a:sym typeface="Wingdings"/>
              </a:rPr>
              <a:t>at</a:t>
            </a:r>
            <a:r>
              <a:rPr lang="fr-FR" dirty="0">
                <a:sym typeface="Wingdings"/>
              </a:rPr>
              <a:t> 6 </a:t>
            </a:r>
            <a:r>
              <a:rPr lang="fr-FR" dirty="0" err="1">
                <a:sym typeface="Wingdings"/>
              </a:rPr>
              <a:t>months</a:t>
            </a:r>
            <a:endParaRPr lang="fr-FR" dirty="0">
              <a:sym typeface="Wingdings"/>
            </a:endParaRPr>
          </a:p>
          <a:p>
            <a:r>
              <a:rPr lang="fr-FR" dirty="0">
                <a:sym typeface="Wingdings"/>
              </a:rPr>
              <a:t>w/</a:t>
            </a:r>
            <a:r>
              <a:rPr lang="fr-FR" dirty="0" err="1">
                <a:sym typeface="Wingdings"/>
              </a:rPr>
              <a:t>wo</a:t>
            </a:r>
            <a:r>
              <a:rPr lang="fr-FR" dirty="0">
                <a:sym typeface="Wingdings"/>
              </a:rPr>
              <a:t> Pseudomonas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15743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fr-FR" dirty="0"/>
              <a:t>Macrolides in </a:t>
            </a:r>
            <a:r>
              <a:rPr lang="fr-FR" dirty="0" err="1"/>
              <a:t>bronchectiasis</a:t>
            </a:r>
            <a:r>
              <a:rPr lang="fr-FR" dirty="0"/>
              <a:t> ?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850" y="1676400"/>
            <a:ext cx="5702300" cy="35052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917234" y="6381328"/>
            <a:ext cx="2226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Altenburg</a:t>
            </a:r>
            <a:r>
              <a:rPr lang="fr-FR" dirty="0"/>
              <a:t> JAMA 2013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716632" y="5373216"/>
            <a:ext cx="37500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n : 83, ≥3 exacerbation/y</a:t>
            </a:r>
          </a:p>
          <a:p>
            <a:r>
              <a:rPr lang="fr-FR" sz="2400" dirty="0" err="1"/>
              <a:t>Azithromycin</a:t>
            </a:r>
            <a:r>
              <a:rPr lang="fr-FR" sz="2400" dirty="0"/>
              <a:t> 250mg/d, 12m </a:t>
            </a:r>
          </a:p>
        </p:txBody>
      </p:sp>
    </p:spTree>
    <p:extLst>
      <p:ext uri="{BB962C8B-B14F-4D97-AF65-F5344CB8AC3E}">
        <p14:creationId xmlns:p14="http://schemas.microsoft.com/office/powerpoint/2010/main" val="1954483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fr-FR" dirty="0"/>
              <a:t>Macrolides in </a:t>
            </a:r>
            <a:r>
              <a:rPr lang="fr-FR" dirty="0" err="1"/>
              <a:t>bronchectiasis</a:t>
            </a:r>
            <a:r>
              <a:rPr lang="fr-FR" dirty="0"/>
              <a:t> ?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917234" y="6381328"/>
            <a:ext cx="193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Wong Lancet 2012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716632" y="5373216"/>
            <a:ext cx="39616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n : 141, ≥1 exacerbation/y</a:t>
            </a:r>
          </a:p>
          <a:p>
            <a:r>
              <a:rPr lang="fr-FR" sz="2400" dirty="0" err="1"/>
              <a:t>Azithromycin</a:t>
            </a:r>
            <a:r>
              <a:rPr lang="fr-FR" sz="2400" dirty="0"/>
              <a:t> 500mg*3/w, 6m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424" y="1257300"/>
            <a:ext cx="6521152" cy="420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24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fr-FR" dirty="0"/>
              <a:t>Macrolides in </a:t>
            </a:r>
            <a:r>
              <a:rPr lang="fr-FR" dirty="0" err="1"/>
              <a:t>bronchectiasis</a:t>
            </a:r>
            <a:r>
              <a:rPr lang="fr-FR" dirty="0"/>
              <a:t> ?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917234" y="6381328"/>
            <a:ext cx="1929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Serisier</a:t>
            </a:r>
            <a:r>
              <a:rPr lang="fr-FR" dirty="0"/>
              <a:t> </a:t>
            </a:r>
            <a:r>
              <a:rPr lang="fr-FR" dirty="0" err="1"/>
              <a:t>Jama</a:t>
            </a:r>
            <a:r>
              <a:rPr lang="fr-FR" dirty="0"/>
              <a:t> 2013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716632" y="5373216"/>
            <a:ext cx="35308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n : 117, ≥2 exacerbation/y</a:t>
            </a:r>
          </a:p>
          <a:p>
            <a:r>
              <a:rPr lang="fr-FR" sz="2400" dirty="0" err="1"/>
              <a:t>Erythromycin</a:t>
            </a:r>
            <a:r>
              <a:rPr lang="fr-FR" sz="2400" dirty="0"/>
              <a:t> 400mg/d, 1y 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30" y="1231900"/>
            <a:ext cx="8189540" cy="424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497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fr-FR" dirty="0"/>
              <a:t>Macrolides in DCP ?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961" y="1844824"/>
            <a:ext cx="3455275" cy="459827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-6996" b="-3949"/>
          <a:stretch/>
        </p:blipFill>
        <p:spPr>
          <a:xfrm>
            <a:off x="1188158" y="908721"/>
            <a:ext cx="7930689" cy="1224136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92896"/>
            <a:ext cx="5436096" cy="17561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259632" y="1124744"/>
            <a:ext cx="7920880" cy="12241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4365104"/>
            <a:ext cx="5652120" cy="17612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1619672" y="6309320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ym typeface="Wingdings"/>
              </a:rPr>
              <a:t> 32% on macrolides in </a:t>
            </a:r>
            <a:r>
              <a:rPr lang="fr-FR" sz="2800" dirty="0" err="1">
                <a:sym typeface="Wingdings"/>
              </a:rPr>
              <a:t>our</a:t>
            </a:r>
            <a:r>
              <a:rPr lang="fr-FR" sz="2800" dirty="0">
                <a:sym typeface="Wingdings"/>
              </a:rPr>
              <a:t> population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537619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Mr, </a:t>
            </a:r>
            <a:r>
              <a:rPr lang="fr-FR" dirty="0"/>
              <a:t>43 </a:t>
            </a:r>
            <a:r>
              <a:rPr lang="fr-FR" dirty="0" err="1"/>
              <a:t>years</a:t>
            </a:r>
            <a:r>
              <a:rPr lang="fr-FR" dirty="0"/>
              <a:t> </a:t>
            </a:r>
            <a:r>
              <a:rPr lang="fr-FR" dirty="0" err="1"/>
              <a:t>old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PCD </a:t>
            </a:r>
            <a:r>
              <a:rPr lang="fr-FR" dirty="0" err="1"/>
              <a:t>diagnosed</a:t>
            </a:r>
            <a:r>
              <a:rPr lang="fr-FR" dirty="0"/>
              <a:t> </a:t>
            </a:r>
            <a:r>
              <a:rPr lang="fr-FR" dirty="0" err="1"/>
              <a:t>at</a:t>
            </a:r>
            <a:r>
              <a:rPr lang="fr-FR" dirty="0"/>
              <a:t> 10y : </a:t>
            </a:r>
          </a:p>
          <a:p>
            <a:pPr lvl="1"/>
            <a:r>
              <a:rPr lang="fr-FR" dirty="0"/>
              <a:t>Situs inversus</a:t>
            </a:r>
          </a:p>
          <a:p>
            <a:pPr lvl="1"/>
            <a:r>
              <a:rPr lang="fr-FR" dirty="0"/>
              <a:t>NO 17ml/min</a:t>
            </a:r>
          </a:p>
          <a:p>
            <a:pPr lvl="1"/>
            <a:r>
              <a:rPr lang="fr-FR" dirty="0" err="1"/>
              <a:t>Lack</a:t>
            </a:r>
            <a:r>
              <a:rPr lang="fr-FR" dirty="0"/>
              <a:t> of </a:t>
            </a:r>
            <a:r>
              <a:rPr lang="fr-FR" dirty="0" err="1"/>
              <a:t>both</a:t>
            </a:r>
            <a:r>
              <a:rPr lang="fr-FR" dirty="0"/>
              <a:t> </a:t>
            </a:r>
            <a:r>
              <a:rPr lang="fr-FR" dirty="0" err="1"/>
              <a:t>dynein</a:t>
            </a:r>
            <a:r>
              <a:rPr lang="fr-FR" dirty="0"/>
              <a:t> </a:t>
            </a:r>
            <a:r>
              <a:rPr lang="fr-FR" dirty="0" err="1"/>
              <a:t>arms</a:t>
            </a:r>
            <a:endParaRPr lang="fr-FR" dirty="0"/>
          </a:p>
          <a:p>
            <a:r>
              <a:rPr lang="fr-FR" dirty="0"/>
              <a:t>Nasal </a:t>
            </a:r>
            <a:r>
              <a:rPr lang="fr-FR" dirty="0" err="1"/>
              <a:t>polyposis</a:t>
            </a:r>
            <a:r>
              <a:rPr lang="fr-FR" dirty="0"/>
              <a:t>, </a:t>
            </a:r>
            <a:r>
              <a:rPr lang="fr-FR" dirty="0" err="1"/>
              <a:t>pansinusitis</a:t>
            </a:r>
            <a:r>
              <a:rPr lang="fr-FR" dirty="0"/>
              <a:t>, no </a:t>
            </a:r>
            <a:r>
              <a:rPr lang="fr-FR" dirty="0" err="1"/>
              <a:t>earing</a:t>
            </a:r>
            <a:r>
              <a:rPr lang="fr-FR" dirty="0"/>
              <a:t> </a:t>
            </a:r>
            <a:r>
              <a:rPr lang="fr-FR" dirty="0" err="1"/>
              <a:t>loss</a:t>
            </a:r>
            <a:endParaRPr lang="fr-FR" dirty="0"/>
          </a:p>
          <a:p>
            <a:r>
              <a:rPr lang="fr-FR" dirty="0"/>
              <a:t>2 </a:t>
            </a:r>
            <a:r>
              <a:rPr lang="fr-FR" dirty="0" err="1"/>
              <a:t>children</a:t>
            </a:r>
            <a:r>
              <a:rPr lang="fr-FR" dirty="0"/>
              <a:t> (ICSI)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9498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Pre-treatment</a:t>
            </a:r>
            <a:r>
              <a:rPr lang="fr-FR" dirty="0"/>
              <a:t> check up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r>
              <a:rPr lang="fr-FR" dirty="0" err="1"/>
              <a:t>Liver</a:t>
            </a:r>
            <a:r>
              <a:rPr lang="fr-FR" dirty="0"/>
              <a:t> test</a:t>
            </a:r>
          </a:p>
          <a:p>
            <a:r>
              <a:rPr lang="fr-FR" dirty="0"/>
              <a:t>ECG</a:t>
            </a:r>
          </a:p>
          <a:p>
            <a:r>
              <a:rPr lang="fr-FR" dirty="0" err="1"/>
              <a:t>Audiogram</a:t>
            </a:r>
            <a:endParaRPr lang="fr-FR" dirty="0"/>
          </a:p>
          <a:p>
            <a:r>
              <a:rPr lang="fr-FR" dirty="0" err="1"/>
              <a:t>Sputum</a:t>
            </a:r>
            <a:r>
              <a:rPr lang="fr-FR" dirty="0"/>
              <a:t> screening for NTM </a:t>
            </a:r>
            <a:r>
              <a:rPr lang="fr-FR" dirty="0" err="1"/>
              <a:t>disease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081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M, 34 </a:t>
            </a:r>
            <a:r>
              <a:rPr lang="fr-FR" dirty="0" smtClean="0"/>
              <a:t>ans</a:t>
            </a:r>
            <a:endParaRPr lang="fr-FR" dirty="0"/>
          </a:p>
          <a:p>
            <a:r>
              <a:rPr lang="fr-FR" dirty="0" err="1"/>
              <a:t>History</a:t>
            </a:r>
            <a:endParaRPr lang="fr-FR" dirty="0"/>
          </a:p>
          <a:p>
            <a:pPr lvl="1"/>
            <a:r>
              <a:rPr lang="fr-FR" dirty="0"/>
              <a:t>1982 </a:t>
            </a:r>
            <a:r>
              <a:rPr lang="fr-FR" dirty="0" err="1"/>
              <a:t>Neonatal</a:t>
            </a:r>
            <a:r>
              <a:rPr lang="fr-FR" dirty="0"/>
              <a:t> </a:t>
            </a:r>
            <a:r>
              <a:rPr lang="fr-FR" dirty="0" err="1"/>
              <a:t>respiratory</a:t>
            </a:r>
            <a:r>
              <a:rPr lang="fr-FR" dirty="0"/>
              <a:t> </a:t>
            </a:r>
            <a:r>
              <a:rPr lang="fr-FR" dirty="0" err="1"/>
              <a:t>distress</a:t>
            </a:r>
            <a:endParaRPr lang="fr-FR" dirty="0"/>
          </a:p>
          <a:p>
            <a:pPr lvl="1"/>
            <a:r>
              <a:rPr lang="fr-FR" dirty="0"/>
              <a:t>1995 Lung </a:t>
            </a:r>
            <a:r>
              <a:rPr lang="fr-FR" dirty="0" err="1"/>
              <a:t>surgery</a:t>
            </a:r>
            <a:r>
              <a:rPr lang="fr-FR" dirty="0"/>
              <a:t>(ML) for </a:t>
            </a:r>
            <a:r>
              <a:rPr lang="fr-FR" dirty="0" err="1"/>
              <a:t>bronchectasis</a:t>
            </a:r>
            <a:r>
              <a:rPr lang="fr-FR" dirty="0"/>
              <a:t> (CF </a:t>
            </a:r>
            <a:r>
              <a:rPr lang="fr-FR" dirty="0" err="1"/>
              <a:t>testing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Exacerbations 6/y</a:t>
            </a:r>
          </a:p>
          <a:p>
            <a:pPr lvl="1"/>
            <a:r>
              <a:rPr lang="fr-FR" dirty="0" err="1"/>
              <a:t>Rhinosinusitis</a:t>
            </a:r>
            <a:r>
              <a:rPr lang="fr-FR" dirty="0"/>
              <a:t> and </a:t>
            </a:r>
            <a:r>
              <a:rPr lang="fr-FR" dirty="0" err="1"/>
              <a:t>otitis</a:t>
            </a:r>
            <a:endParaRPr lang="fr-FR" dirty="0"/>
          </a:p>
          <a:p>
            <a:pPr lvl="1"/>
            <a:r>
              <a:rPr lang="fr-FR" dirty="0"/>
              <a:t>2009 </a:t>
            </a:r>
          </a:p>
          <a:p>
            <a:pPr lvl="2"/>
            <a:r>
              <a:rPr lang="fr-FR" dirty="0" err="1"/>
              <a:t>nNO</a:t>
            </a:r>
            <a:r>
              <a:rPr lang="fr-FR" dirty="0"/>
              <a:t> </a:t>
            </a:r>
            <a:r>
              <a:rPr lang="fr-FR" dirty="0" smtClean="0"/>
              <a:t>11 ml/min </a:t>
            </a:r>
            <a:r>
              <a:rPr lang="fr-FR" dirty="0"/>
              <a:t>(N &gt; 150)</a:t>
            </a:r>
          </a:p>
          <a:p>
            <a:pPr lvl="2"/>
            <a:r>
              <a:rPr lang="fr-FR" dirty="0" err="1"/>
              <a:t>Abnormal</a:t>
            </a:r>
            <a:r>
              <a:rPr lang="fr-FR" dirty="0"/>
              <a:t> ciliary beat</a:t>
            </a:r>
          </a:p>
          <a:p>
            <a:pPr lvl="2"/>
            <a:r>
              <a:rPr lang="fr-FR" dirty="0"/>
              <a:t>DCP </a:t>
            </a:r>
            <a:r>
              <a:rPr lang="fr-FR" dirty="0" err="1"/>
              <a:t>formal</a:t>
            </a:r>
            <a:r>
              <a:rPr lang="fr-FR" dirty="0"/>
              <a:t> </a:t>
            </a:r>
            <a:r>
              <a:rPr lang="fr-FR" dirty="0" err="1"/>
              <a:t>diagnosis</a:t>
            </a:r>
            <a:r>
              <a:rPr lang="fr-FR" dirty="0"/>
              <a:t> (no </a:t>
            </a:r>
            <a:r>
              <a:rPr lang="fr-FR" dirty="0" err="1"/>
              <a:t>genetic</a:t>
            </a:r>
            <a:r>
              <a:rPr lang="fr-FR" dirty="0"/>
              <a:t> </a:t>
            </a:r>
            <a:r>
              <a:rPr lang="fr-FR" dirty="0" err="1"/>
              <a:t>abnormality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2014 PA primo infection (</a:t>
            </a:r>
            <a:r>
              <a:rPr lang="fr-FR" dirty="0" err="1"/>
              <a:t>Ciflox</a:t>
            </a:r>
            <a:r>
              <a:rPr lang="fr-FR" dirty="0"/>
              <a:t>®+</a:t>
            </a:r>
            <a:r>
              <a:rPr lang="fr-FR" dirty="0" err="1"/>
              <a:t>Tobi</a:t>
            </a:r>
            <a:r>
              <a:rPr lang="fr-FR" dirty="0"/>
              <a:t>®)  </a:t>
            </a:r>
          </a:p>
          <a:p>
            <a:pPr lvl="1"/>
            <a:r>
              <a:rPr lang="fr-FR" dirty="0"/>
              <a:t>2014:  question about </a:t>
            </a:r>
            <a:r>
              <a:rPr lang="fr-FR" dirty="0" err="1"/>
              <a:t>fertility</a:t>
            </a:r>
            <a:r>
              <a:rPr lang="fr-FR" dirty="0"/>
              <a:t> </a:t>
            </a:r>
          </a:p>
          <a:p>
            <a:pPr lvl="1"/>
            <a:r>
              <a:rPr lang="fr-FR" dirty="0" err="1"/>
              <a:t>Sperm</a:t>
            </a:r>
            <a:r>
              <a:rPr lang="fr-FR" dirty="0"/>
              <a:t> </a:t>
            </a:r>
            <a:r>
              <a:rPr lang="fr-FR" dirty="0" err="1"/>
              <a:t>analysis</a:t>
            </a:r>
            <a:r>
              <a:rPr lang="fr-FR" dirty="0"/>
              <a:t>: </a:t>
            </a:r>
            <a:r>
              <a:rPr lang="fr-FR" dirty="0" err="1"/>
              <a:t>oligozoospermia</a:t>
            </a:r>
            <a:endParaRPr lang="fr-FR" dirty="0"/>
          </a:p>
          <a:p>
            <a:pPr lvl="1"/>
            <a:r>
              <a:rPr lang="fr-FR" dirty="0"/>
              <a:t>ART: intra </a:t>
            </a:r>
            <a:r>
              <a:rPr lang="fr-FR" dirty="0" err="1"/>
              <a:t>cytoplasmic</a:t>
            </a:r>
            <a:r>
              <a:rPr lang="fr-FR" dirty="0"/>
              <a:t> </a:t>
            </a:r>
            <a:r>
              <a:rPr lang="fr-FR" dirty="0" err="1"/>
              <a:t>sperm</a:t>
            </a:r>
            <a:r>
              <a:rPr lang="fr-FR" dirty="0"/>
              <a:t> injection </a:t>
            </a:r>
          </a:p>
        </p:txBody>
      </p:sp>
    </p:spTree>
    <p:extLst>
      <p:ext uri="{BB962C8B-B14F-4D97-AF65-F5344CB8AC3E}">
        <p14:creationId xmlns:p14="http://schemas.microsoft.com/office/powerpoint/2010/main" val="4101593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7488832" cy="5220007"/>
          </a:xfrm>
        </p:spPr>
      </p:pic>
      <p:sp>
        <p:nvSpPr>
          <p:cNvPr id="3" name="Rectangle 2"/>
          <p:cNvSpPr/>
          <p:nvPr/>
        </p:nvSpPr>
        <p:spPr>
          <a:xfrm>
            <a:off x="611560" y="1196752"/>
            <a:ext cx="1296144" cy="220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87302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err="1"/>
              <a:t>Fertility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789040"/>
            <a:ext cx="7643192" cy="2620888"/>
          </a:xfrm>
        </p:spPr>
        <p:txBody>
          <a:bodyPr/>
          <a:lstStyle/>
          <a:p>
            <a:r>
              <a:rPr lang="en-US" dirty="0"/>
              <a:t>14 men			all infertile</a:t>
            </a:r>
          </a:p>
          <a:p>
            <a:r>
              <a:rPr lang="en-US" dirty="0"/>
              <a:t>12 women		3 became pregnant</a:t>
            </a:r>
          </a:p>
          <a:p>
            <a:pPr marL="0" indent="0">
              <a:buNone/>
            </a:pPr>
            <a:endParaRPr lang="en-US" sz="1200" u="sng" dirty="0">
              <a:hlinkClick r:id=""/>
            </a:endParaRPr>
          </a:p>
          <a:p>
            <a:pPr marL="0" indent="0">
              <a:buNone/>
            </a:pPr>
            <a:endParaRPr lang="en-US" sz="1200" u="sng" dirty="0">
              <a:hlinkClick r:id=""/>
            </a:endParaRPr>
          </a:p>
          <a:p>
            <a:pPr marL="0" indent="0">
              <a:buNone/>
            </a:pPr>
            <a:endParaRPr lang="en-US" sz="1200" u="sng" dirty="0">
              <a:hlinkClick r:id=""/>
            </a:endParaRPr>
          </a:p>
          <a:p>
            <a:pPr marL="0" indent="0">
              <a:buNone/>
            </a:pPr>
            <a:r>
              <a:rPr lang="en-US" sz="1200" u="sng" dirty="0" err="1">
                <a:hlinkClick r:id=""/>
              </a:rPr>
              <a:t>Eur</a:t>
            </a:r>
            <a:r>
              <a:rPr lang="en-US" sz="1200" u="sng" dirty="0">
                <a:hlinkClick r:id=""/>
              </a:rPr>
              <a:t> J </a:t>
            </a:r>
            <a:r>
              <a:rPr lang="en-US" sz="1200" u="sng" dirty="0" err="1">
                <a:hlinkClick r:id=""/>
              </a:rPr>
              <a:t>Respir</a:t>
            </a:r>
            <a:r>
              <a:rPr lang="en-US" sz="1200" u="sng" dirty="0">
                <a:hlinkClick r:id=""/>
              </a:rPr>
              <a:t> Dis Suppl.</a:t>
            </a:r>
            <a:r>
              <a:rPr lang="en-US" sz="1200" dirty="0"/>
              <a:t> 1983;127:144-7.</a:t>
            </a:r>
          </a:p>
          <a:p>
            <a:pPr marL="0" indent="0">
              <a:buNone/>
            </a:pPr>
            <a:r>
              <a:rPr lang="en-US" sz="1200" b="1" dirty="0"/>
              <a:t>Male and female infertility problems in the immotile-cilia syndrome.</a:t>
            </a:r>
          </a:p>
          <a:p>
            <a:pPr marL="0" indent="0">
              <a:buNone/>
            </a:pPr>
            <a:r>
              <a:rPr lang="en-US" sz="1200" u="sng" dirty="0" err="1">
                <a:hlinkClick r:id="rId2"/>
              </a:rPr>
              <a:t>Afzelius</a:t>
            </a:r>
            <a:r>
              <a:rPr lang="en-US" sz="1200" u="sng" dirty="0">
                <a:hlinkClick r:id="rId2"/>
              </a:rPr>
              <a:t> BA</a:t>
            </a:r>
            <a:r>
              <a:rPr lang="en-US" sz="1200" dirty="0"/>
              <a:t>, </a:t>
            </a:r>
            <a:r>
              <a:rPr lang="en-US" sz="1200" u="sng" dirty="0" err="1">
                <a:hlinkClick r:id="rId3"/>
              </a:rPr>
              <a:t>Eliasson</a:t>
            </a:r>
            <a:r>
              <a:rPr lang="en-US" sz="1200" u="sng" dirty="0">
                <a:hlinkClick r:id="rId3"/>
              </a:rPr>
              <a:t> R</a:t>
            </a:r>
            <a:r>
              <a:rPr lang="en-US" sz="1200" dirty="0"/>
              <a:t>.</a:t>
            </a:r>
          </a:p>
          <a:p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268760"/>
            <a:ext cx="7435233" cy="212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295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2362993"/>
            <a:ext cx="8229600" cy="4525963"/>
          </a:xfrm>
        </p:spPr>
        <p:txBody>
          <a:bodyPr/>
          <a:lstStyle/>
          <a:p>
            <a:r>
              <a:rPr lang="fr-FR" dirty="0"/>
              <a:t>12 men (KS 6)</a:t>
            </a:r>
          </a:p>
          <a:p>
            <a:pPr lvl="1"/>
            <a:r>
              <a:rPr lang="fr-FR" dirty="0"/>
              <a:t>2 </a:t>
            </a:r>
            <a:r>
              <a:rPr lang="fr-FR" dirty="0" err="1"/>
              <a:t>immotile</a:t>
            </a:r>
            <a:r>
              <a:rPr lang="fr-FR" dirty="0"/>
              <a:t> </a:t>
            </a:r>
            <a:r>
              <a:rPr lang="fr-FR" dirty="0" err="1"/>
              <a:t>spermatozoids</a:t>
            </a:r>
            <a:endParaRPr lang="fr-FR" dirty="0"/>
          </a:p>
          <a:p>
            <a:pPr lvl="1"/>
            <a:r>
              <a:rPr lang="fr-FR" dirty="0"/>
              <a:t>4 « normal » </a:t>
            </a:r>
            <a:r>
              <a:rPr lang="fr-FR" dirty="0" err="1"/>
              <a:t>spermatozoids</a:t>
            </a:r>
            <a:r>
              <a:rPr lang="fr-FR" dirty="0"/>
              <a:t> ( </a:t>
            </a:r>
            <a:r>
              <a:rPr lang="fr-FR" dirty="0" err="1"/>
              <a:t>apparently</a:t>
            </a:r>
            <a:r>
              <a:rPr lang="fr-FR" dirty="0"/>
              <a:t> </a:t>
            </a:r>
            <a:r>
              <a:rPr lang="fr-FR" dirty="0" err="1"/>
              <a:t>had</a:t>
            </a:r>
            <a:r>
              <a:rPr lang="fr-FR" dirty="0"/>
              <a:t> </a:t>
            </a:r>
            <a:r>
              <a:rPr lang="fr-FR" dirty="0" err="1"/>
              <a:t>children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1 </a:t>
            </a:r>
            <a:r>
              <a:rPr lang="fr-FR" dirty="0" err="1"/>
              <a:t>oligozoospermia</a:t>
            </a:r>
            <a:endParaRPr lang="fr-FR" dirty="0"/>
          </a:p>
          <a:p>
            <a:pPr lvl="1"/>
            <a:r>
              <a:rPr lang="fr-FR" dirty="0"/>
              <a:t>5 </a:t>
            </a:r>
            <a:r>
              <a:rPr lang="fr-FR" dirty="0" err="1"/>
              <a:t>azoospermia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59" y="332656"/>
            <a:ext cx="5647885" cy="185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674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 err="1"/>
              <a:t>Fertility</a:t>
            </a:r>
            <a:r>
              <a:rPr lang="fr-FR" sz="3600" dirty="0"/>
              <a:t> data in a </a:t>
            </a:r>
            <a:r>
              <a:rPr lang="fr-FR" sz="3600" dirty="0" err="1"/>
              <a:t>cohort</a:t>
            </a:r>
            <a:r>
              <a:rPr lang="fr-FR" sz="3600" dirty="0"/>
              <a:t> of </a:t>
            </a:r>
            <a:r>
              <a:rPr lang="fr-FR" sz="3600" dirty="0" err="1"/>
              <a:t>adult</a:t>
            </a:r>
            <a:r>
              <a:rPr lang="fr-FR" sz="3600" dirty="0"/>
              <a:t> patients (N= 78)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997152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39 patients never tried to have children at the end of follow up</a:t>
            </a:r>
          </a:p>
          <a:p>
            <a:r>
              <a:rPr lang="en-GB" dirty="0"/>
              <a:t> Among the remaining 39 patients:</a:t>
            </a:r>
          </a:p>
          <a:p>
            <a:pPr lvl="1"/>
            <a:r>
              <a:rPr lang="en-GB" b="1" dirty="0"/>
              <a:t>10 men </a:t>
            </a:r>
            <a:r>
              <a:rPr lang="en-GB" dirty="0"/>
              <a:t>(4 with dynein arm defect, 3 with abnormal central complexes, 2 with multiple defects, one with unknown defect but </a:t>
            </a:r>
            <a:r>
              <a:rPr lang="en-GB" i="1" dirty="0" err="1"/>
              <a:t>situs</a:t>
            </a:r>
            <a:r>
              <a:rPr lang="en-GB" i="1" dirty="0"/>
              <a:t> </a:t>
            </a:r>
            <a:r>
              <a:rPr lang="en-GB" i="1" dirty="0" err="1"/>
              <a:t>inversus</a:t>
            </a:r>
            <a:r>
              <a:rPr lang="en-GB" dirty="0"/>
              <a:t>) </a:t>
            </a:r>
            <a:r>
              <a:rPr lang="en-GB" b="1" dirty="0"/>
              <a:t>presumably have children</a:t>
            </a:r>
          </a:p>
          <a:p>
            <a:pPr lvl="1"/>
            <a:r>
              <a:rPr lang="en-GB" b="1" dirty="0"/>
              <a:t>10 women </a:t>
            </a:r>
            <a:r>
              <a:rPr lang="en-GB" dirty="0"/>
              <a:t>(5 with outer or inner dynein arms defects, 4 with unknown defect but </a:t>
            </a:r>
            <a:r>
              <a:rPr lang="en-GB" i="1" dirty="0" err="1"/>
              <a:t>situs</a:t>
            </a:r>
            <a:r>
              <a:rPr lang="en-GB" i="1" dirty="0"/>
              <a:t> </a:t>
            </a:r>
            <a:r>
              <a:rPr lang="en-GB" i="1" dirty="0" err="1"/>
              <a:t>inversus</a:t>
            </a:r>
            <a:r>
              <a:rPr lang="en-GB" dirty="0"/>
              <a:t>) </a:t>
            </a:r>
            <a:r>
              <a:rPr lang="en-GB" b="1" dirty="0"/>
              <a:t>had children </a:t>
            </a:r>
            <a:r>
              <a:rPr lang="en-GB" dirty="0"/>
              <a:t>(25.6% of the cohort) without assisted reproductive technologies. </a:t>
            </a:r>
          </a:p>
          <a:p>
            <a:pPr lvl="1"/>
            <a:endParaRPr lang="fr-FR" dirty="0"/>
          </a:p>
          <a:p>
            <a:pPr lvl="1"/>
            <a:r>
              <a:rPr lang="en-GB" b="1" dirty="0"/>
              <a:t>14 men had </a:t>
            </a:r>
            <a:r>
              <a:rPr lang="en-GB" b="1" dirty="0" err="1"/>
              <a:t>hypofertility</a:t>
            </a:r>
            <a:r>
              <a:rPr lang="en-GB" b="1" dirty="0"/>
              <a:t> </a:t>
            </a:r>
            <a:r>
              <a:rPr lang="en-GB" dirty="0"/>
              <a:t>(10 with dynein arms defect, 3 with abnormal central complexes and one with unknown defect)</a:t>
            </a:r>
          </a:p>
          <a:p>
            <a:pPr lvl="2"/>
            <a:r>
              <a:rPr lang="en-GB" dirty="0"/>
              <a:t>7 children after Intra Cytoplasmic Sperm Injection</a:t>
            </a:r>
          </a:p>
          <a:p>
            <a:pPr lvl="2"/>
            <a:r>
              <a:rPr lang="en-GB" dirty="0"/>
              <a:t>7 children after </a:t>
            </a:r>
            <a:r>
              <a:rPr lang="en-GB" i="1" dirty="0"/>
              <a:t>In Vitro</a:t>
            </a:r>
            <a:r>
              <a:rPr lang="en-GB" dirty="0"/>
              <a:t> Fertilization</a:t>
            </a:r>
          </a:p>
          <a:p>
            <a:pPr lvl="1"/>
            <a:r>
              <a:rPr lang="en-GB" b="1" dirty="0"/>
              <a:t>5 women had </a:t>
            </a:r>
            <a:r>
              <a:rPr lang="en-GB" b="1" dirty="0" err="1"/>
              <a:t>hypofertility</a:t>
            </a:r>
            <a:r>
              <a:rPr lang="en-GB" b="1" dirty="0"/>
              <a:t> </a:t>
            </a:r>
            <a:r>
              <a:rPr lang="en-GB" dirty="0"/>
              <a:t>(4 with dynein arms defect and one with unknown defect). </a:t>
            </a:r>
          </a:p>
          <a:p>
            <a:pPr lvl="2"/>
            <a:r>
              <a:rPr lang="en-GB" dirty="0"/>
              <a:t>No report of any ectopic pregnancy.</a:t>
            </a:r>
          </a:p>
          <a:p>
            <a:pPr lvl="2"/>
            <a:r>
              <a:rPr lang="en-GB" dirty="0"/>
              <a:t>3 patients had had miscarriages.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932040" y="6525344"/>
            <a:ext cx="3609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Frija-Masson et al, Thorax </a:t>
            </a:r>
            <a:r>
              <a:rPr lang="fr-FR" i="1" dirty="0" err="1"/>
              <a:t>submitted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2576643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Fertility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Discuss this potential complication during childhood (teenage years ?)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Ask for genetic counseling (autosomal recessive disorder, rarely autosomal dominant or X-related)</a:t>
            </a:r>
          </a:p>
          <a:p>
            <a:pPr lvl="1"/>
            <a:r>
              <a:rPr lang="en-US" dirty="0"/>
              <a:t>To inform parents with one child with PCD </a:t>
            </a:r>
          </a:p>
          <a:p>
            <a:pPr lvl="1"/>
            <a:r>
              <a:rPr lang="en-US" dirty="0"/>
              <a:t>To possible avoid consanguinity or drawn up a family tree</a:t>
            </a:r>
          </a:p>
          <a:p>
            <a:pPr lvl="1"/>
            <a:r>
              <a:rPr lang="en-US" dirty="0"/>
              <a:t>Family history of the partner (SI, bronchiectasis …)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When patients have a project to conceive </a:t>
            </a:r>
          </a:p>
          <a:p>
            <a:r>
              <a:rPr lang="en-US" dirty="0"/>
              <a:t>Address the male patient to sterility clinics (sperm analysis++)</a:t>
            </a:r>
          </a:p>
          <a:p>
            <a:endParaRPr lang="en-US" dirty="0"/>
          </a:p>
          <a:p>
            <a:r>
              <a:rPr lang="en-US" dirty="0"/>
              <a:t>Inform women to possible fertility problems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31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3100" dirty="0"/>
              <a:t>Early screening for cardiac malformation (</a:t>
            </a:r>
            <a:r>
              <a:rPr lang="en-US" sz="3100" dirty="0" err="1"/>
              <a:t>heterotaxy</a:t>
            </a:r>
            <a:r>
              <a:rPr lang="en-US" sz="3100" dirty="0"/>
              <a:t>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6471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021" y="1266056"/>
            <a:ext cx="66579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472" y="3933056"/>
            <a:ext cx="4177823" cy="279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51520" y="5013176"/>
            <a:ext cx="1360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/>
              <a:t>Sawyer et al</a:t>
            </a:r>
          </a:p>
          <a:p>
            <a:r>
              <a:rPr lang="fr-FR" b="1" i="1" dirty="0"/>
              <a:t>Thorax 2005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Reproductive </a:t>
            </a:r>
            <a:r>
              <a:rPr lang="fr-FR" sz="3200" dirty="0" err="1"/>
              <a:t>health</a:t>
            </a:r>
            <a:r>
              <a:rPr lang="fr-FR" sz="3200" dirty="0"/>
              <a:t> information: </a:t>
            </a:r>
          </a:p>
          <a:p>
            <a:r>
              <a:rPr lang="fr-FR" sz="3200" dirty="0" err="1"/>
              <a:t>when</a:t>
            </a:r>
            <a:r>
              <a:rPr lang="fr-FR" sz="3200" dirty="0"/>
              <a:t> and </a:t>
            </a:r>
            <a:r>
              <a:rPr lang="en-AU" sz="3200" dirty="0"/>
              <a:t>which</a:t>
            </a:r>
            <a:r>
              <a:rPr lang="fr-FR" sz="3200" dirty="0"/>
              <a:t> source ?</a:t>
            </a:r>
          </a:p>
        </p:txBody>
      </p:sp>
    </p:spTree>
    <p:extLst>
      <p:ext uri="{BB962C8B-B14F-4D97-AF65-F5344CB8AC3E}">
        <p14:creationId xmlns:p14="http://schemas.microsoft.com/office/powerpoint/2010/main" val="11216700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F, 26 ans</a:t>
            </a:r>
          </a:p>
          <a:p>
            <a:r>
              <a:rPr lang="fr-FR" dirty="0" err="1"/>
              <a:t>History</a:t>
            </a:r>
            <a:endParaRPr lang="fr-FR" dirty="0"/>
          </a:p>
          <a:p>
            <a:pPr lvl="1"/>
            <a:r>
              <a:rPr lang="fr-FR" dirty="0"/>
              <a:t>1989 (17 M) </a:t>
            </a:r>
            <a:r>
              <a:rPr lang="fr-FR" dirty="0" err="1"/>
              <a:t>respiratory</a:t>
            </a:r>
            <a:r>
              <a:rPr lang="fr-FR" dirty="0"/>
              <a:t> </a:t>
            </a:r>
            <a:r>
              <a:rPr lang="fr-FR" dirty="0" err="1"/>
              <a:t>distress</a:t>
            </a:r>
            <a:r>
              <a:rPr lang="fr-FR" dirty="0"/>
              <a:t> and </a:t>
            </a:r>
            <a:r>
              <a:rPr lang="fr-FR" dirty="0" err="1"/>
              <a:t>artificial</a:t>
            </a:r>
            <a:r>
              <a:rPr lang="fr-FR" dirty="0"/>
              <a:t> ventilation</a:t>
            </a:r>
          </a:p>
          <a:p>
            <a:pPr lvl="1"/>
            <a:r>
              <a:rPr lang="fr-FR" dirty="0" err="1"/>
              <a:t>Chronic</a:t>
            </a:r>
            <a:r>
              <a:rPr lang="fr-FR" dirty="0"/>
              <a:t> </a:t>
            </a:r>
            <a:r>
              <a:rPr lang="fr-FR" dirty="0" err="1"/>
              <a:t>bronchitis</a:t>
            </a:r>
            <a:r>
              <a:rPr lang="fr-FR" dirty="0"/>
              <a:t> and « </a:t>
            </a:r>
            <a:r>
              <a:rPr lang="fr-FR" dirty="0" err="1"/>
              <a:t>asthma</a:t>
            </a:r>
            <a:r>
              <a:rPr lang="fr-FR" dirty="0"/>
              <a:t>  »</a:t>
            </a:r>
          </a:p>
          <a:p>
            <a:pPr lvl="1"/>
            <a:r>
              <a:rPr lang="fr-FR" dirty="0" err="1"/>
              <a:t>Otitis</a:t>
            </a:r>
            <a:r>
              <a:rPr lang="fr-FR" dirty="0"/>
              <a:t> (</a:t>
            </a:r>
            <a:r>
              <a:rPr lang="fr-FR" dirty="0" err="1"/>
              <a:t>symptomatic</a:t>
            </a:r>
            <a:r>
              <a:rPr lang="fr-FR" dirty="0"/>
              <a:t> ?)</a:t>
            </a:r>
          </a:p>
          <a:p>
            <a:pPr lvl="1"/>
            <a:r>
              <a:rPr lang="fr-FR" dirty="0"/>
              <a:t>2007 CT-scan: </a:t>
            </a:r>
            <a:r>
              <a:rPr lang="fr-FR" dirty="0" err="1"/>
              <a:t>bronchiectasis</a:t>
            </a:r>
            <a:r>
              <a:rPr lang="fr-FR" dirty="0"/>
              <a:t> in </a:t>
            </a:r>
            <a:r>
              <a:rPr lang="fr-FR" dirty="0" err="1"/>
              <a:t>both</a:t>
            </a:r>
            <a:r>
              <a:rPr lang="fr-FR" dirty="0"/>
              <a:t> </a:t>
            </a:r>
            <a:r>
              <a:rPr lang="fr-FR" dirty="0" err="1"/>
              <a:t>lower</a:t>
            </a:r>
            <a:r>
              <a:rPr lang="fr-FR" dirty="0"/>
              <a:t> and middle lobes </a:t>
            </a:r>
          </a:p>
          <a:p>
            <a:pPr lvl="1"/>
            <a:r>
              <a:rPr lang="fr-FR" dirty="0"/>
              <a:t>2014</a:t>
            </a:r>
          </a:p>
          <a:p>
            <a:pPr lvl="2"/>
            <a:r>
              <a:rPr lang="fr-FR" dirty="0" err="1"/>
              <a:t>nNO</a:t>
            </a:r>
            <a:r>
              <a:rPr lang="fr-FR" dirty="0"/>
              <a:t> 27 </a:t>
            </a:r>
            <a:r>
              <a:rPr lang="fr-FR" dirty="0" smtClean="0"/>
              <a:t>ml/min (N </a:t>
            </a:r>
            <a:r>
              <a:rPr lang="fr-FR" dirty="0"/>
              <a:t>&gt; 150)</a:t>
            </a:r>
          </a:p>
          <a:p>
            <a:pPr lvl="2"/>
            <a:r>
              <a:rPr lang="fr-FR" dirty="0" err="1"/>
              <a:t>Sputum</a:t>
            </a:r>
            <a:r>
              <a:rPr lang="fr-FR" dirty="0"/>
              <a:t>: PA</a:t>
            </a:r>
          </a:p>
          <a:p>
            <a:pPr lvl="2"/>
            <a:r>
              <a:rPr lang="fr-FR" dirty="0" err="1"/>
              <a:t>formal</a:t>
            </a:r>
            <a:r>
              <a:rPr lang="fr-FR" dirty="0"/>
              <a:t> </a:t>
            </a:r>
            <a:r>
              <a:rPr lang="fr-FR" dirty="0" err="1"/>
              <a:t>diagnosis</a:t>
            </a:r>
            <a:r>
              <a:rPr lang="fr-FR" dirty="0"/>
              <a:t> of PCD (</a:t>
            </a:r>
            <a:r>
              <a:rPr lang="fr-FR" dirty="0" err="1"/>
              <a:t>lack</a:t>
            </a:r>
            <a:r>
              <a:rPr lang="fr-FR" dirty="0"/>
              <a:t> of </a:t>
            </a:r>
            <a:r>
              <a:rPr lang="fr-FR" dirty="0" err="1"/>
              <a:t>dynein</a:t>
            </a:r>
            <a:r>
              <a:rPr lang="fr-FR" dirty="0"/>
              <a:t> arm)</a:t>
            </a:r>
          </a:p>
          <a:p>
            <a:pPr lvl="1"/>
            <a:r>
              <a:rPr lang="fr-FR" dirty="0"/>
              <a:t>2015 </a:t>
            </a:r>
            <a:r>
              <a:rPr lang="en-US" dirty="0"/>
              <a:t>exertional</a:t>
            </a:r>
            <a:r>
              <a:rPr lang="fr-FR" dirty="0"/>
              <a:t> </a:t>
            </a:r>
            <a:r>
              <a:rPr lang="fr-FR" dirty="0" err="1"/>
              <a:t>dyspnea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94552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72457"/>
            <a:ext cx="8003232" cy="55785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3568" y="772457"/>
            <a:ext cx="1296144" cy="220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054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Chest</a:t>
            </a:r>
            <a:r>
              <a:rPr lang="fr-FR" dirty="0"/>
              <a:t> X-Ray</a:t>
            </a:r>
          </a:p>
        </p:txBody>
      </p:sp>
      <p:pic>
        <p:nvPicPr>
          <p:cNvPr id="4" name="Espace réservé du contenu 3" descr="kamech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920" r="-52920"/>
          <a:stretch>
            <a:fillRect/>
          </a:stretch>
        </p:blipFill>
        <p:spPr>
          <a:xfrm>
            <a:off x="-5680" y="1600200"/>
            <a:ext cx="9155360" cy="5035095"/>
          </a:xfrm>
        </p:spPr>
      </p:pic>
    </p:spTree>
    <p:extLst>
      <p:ext uri="{BB962C8B-B14F-4D97-AF65-F5344CB8AC3E}">
        <p14:creationId xmlns:p14="http://schemas.microsoft.com/office/powerpoint/2010/main" val="12565779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fr-FR" dirty="0"/>
              <a:t>CT scan</a:t>
            </a:r>
          </a:p>
        </p:txBody>
      </p:sp>
      <p:pic>
        <p:nvPicPr>
          <p:cNvPr id="4" name="LUNG_ABOR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1941" y="692696"/>
            <a:ext cx="5360119" cy="5360119"/>
          </a:xfrm>
        </p:spPr>
      </p:pic>
    </p:spTree>
    <p:extLst>
      <p:ext uri="{BB962C8B-B14F-4D97-AF65-F5344CB8AC3E}">
        <p14:creationId xmlns:p14="http://schemas.microsoft.com/office/powerpoint/2010/main" val="35236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55408"/>
            <a:ext cx="2400000" cy="21456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12" y="476672"/>
            <a:ext cx="2150400" cy="5328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1" y="3366900"/>
            <a:ext cx="5155329" cy="344647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1844824"/>
            <a:ext cx="5299200" cy="13488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220072" y="3460358"/>
            <a:ext cx="2926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Distance : 531 m (78% P)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220072" y="1340768"/>
            <a:ext cx="2926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6MW test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312" y="5589240"/>
            <a:ext cx="503052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62484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Cardiopulmonary</a:t>
            </a:r>
            <a:r>
              <a:rPr lang="fr-FR" dirty="0"/>
              <a:t> </a:t>
            </a:r>
            <a:r>
              <a:rPr lang="fr-FR" dirty="0" err="1"/>
              <a:t>exercise</a:t>
            </a:r>
            <a:r>
              <a:rPr lang="fr-FR" dirty="0"/>
              <a:t> test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>
              <a:buNone/>
            </a:pPr>
            <a:r>
              <a:rPr lang="fr-FR" dirty="0"/>
              <a:t>VO</a:t>
            </a:r>
            <a:r>
              <a:rPr lang="fr-FR" baseline="-25000" dirty="0"/>
              <a:t>2</a:t>
            </a:r>
            <a:r>
              <a:rPr lang="fr-FR" dirty="0"/>
              <a:t>max </a:t>
            </a:r>
          </a:p>
          <a:p>
            <a:pPr lvl="1">
              <a:buNone/>
            </a:pPr>
            <a:r>
              <a:rPr lang="fr-FR" dirty="0"/>
              <a:t>Max power 150 W</a:t>
            </a:r>
          </a:p>
          <a:p>
            <a:pPr lvl="1">
              <a:buNone/>
            </a:pPr>
            <a:r>
              <a:rPr lang="fr-FR" dirty="0"/>
              <a:t>VO</a:t>
            </a:r>
            <a:r>
              <a:rPr lang="fr-FR" baseline="-25000" dirty="0"/>
              <a:t>2</a:t>
            </a:r>
            <a:r>
              <a:rPr lang="fr-FR" dirty="0"/>
              <a:t> </a:t>
            </a:r>
            <a:r>
              <a:rPr lang="fr-FR" dirty="0" err="1"/>
              <a:t>Peak</a:t>
            </a:r>
            <a:r>
              <a:rPr lang="fr-FR" dirty="0"/>
              <a:t> 2.22 l/min 99%P</a:t>
            </a:r>
          </a:p>
          <a:p>
            <a:pPr lvl="1">
              <a:buNone/>
            </a:pPr>
            <a:r>
              <a:rPr lang="fr-FR" dirty="0"/>
              <a:t>VO</a:t>
            </a:r>
            <a:r>
              <a:rPr lang="fr-FR" baseline="-25000" dirty="0"/>
              <a:t>2</a:t>
            </a:r>
            <a:r>
              <a:rPr lang="fr-FR" dirty="0"/>
              <a:t> max 28.9 </a:t>
            </a:r>
            <a:r>
              <a:rPr lang="fr-FR" dirty="0" err="1"/>
              <a:t>mL</a:t>
            </a:r>
            <a:r>
              <a:rPr lang="fr-FR" dirty="0"/>
              <a:t>/kg/min</a:t>
            </a:r>
          </a:p>
          <a:p>
            <a:pPr lvl="1">
              <a:buNone/>
            </a:pPr>
            <a:r>
              <a:rPr lang="fr-FR" dirty="0" err="1"/>
              <a:t>Breathing</a:t>
            </a:r>
            <a:r>
              <a:rPr lang="fr-FR" dirty="0"/>
              <a:t> </a:t>
            </a:r>
            <a:r>
              <a:rPr lang="fr-FR" dirty="0" err="1"/>
              <a:t>reserve</a:t>
            </a:r>
            <a:r>
              <a:rPr lang="fr-FR" dirty="0"/>
              <a:t> 4% (N 20-40 %)</a:t>
            </a:r>
          </a:p>
          <a:p>
            <a:pPr lvl="1">
              <a:buNone/>
            </a:pPr>
            <a:endParaRPr lang="fr-FR" dirty="0"/>
          </a:p>
          <a:p>
            <a:pPr lvl="1">
              <a:buNone/>
            </a:pPr>
            <a:r>
              <a:rPr lang="fr-FR" dirty="0"/>
              <a:t>Limitation due to </a:t>
            </a:r>
            <a:r>
              <a:rPr lang="fr-FR" dirty="0" err="1"/>
              <a:t>decrease</a:t>
            </a:r>
            <a:r>
              <a:rPr lang="fr-FR" dirty="0"/>
              <a:t> of </a:t>
            </a:r>
            <a:r>
              <a:rPr lang="fr-FR" dirty="0" err="1"/>
              <a:t>breathing</a:t>
            </a:r>
            <a:r>
              <a:rPr lang="fr-FR" dirty="0"/>
              <a:t> </a:t>
            </a:r>
            <a:r>
              <a:rPr lang="fr-FR" dirty="0" err="1"/>
              <a:t>reserve</a:t>
            </a:r>
            <a:r>
              <a:rPr lang="fr-FR" dirty="0"/>
              <a:t> and</a:t>
            </a:r>
          </a:p>
          <a:p>
            <a:pPr lvl="1">
              <a:buNone/>
            </a:pPr>
            <a:r>
              <a:rPr lang="fr-FR" dirty="0"/>
              <a:t>muscle </a:t>
            </a:r>
            <a:r>
              <a:rPr lang="fr-FR" dirty="0" err="1"/>
              <a:t>detraining</a:t>
            </a:r>
            <a:endParaRPr lang="fr-FR" dirty="0"/>
          </a:p>
          <a:p>
            <a:pPr lvl="1">
              <a:buNone/>
            </a:pPr>
            <a:r>
              <a:rPr lang="fr-FR" dirty="0"/>
              <a:t>			Physical </a:t>
            </a:r>
            <a:r>
              <a:rPr lang="fr-FR" dirty="0" err="1"/>
              <a:t>Rehabilitation</a:t>
            </a:r>
            <a:r>
              <a:rPr lang="fr-FR" dirty="0"/>
              <a:t> </a:t>
            </a:r>
            <a:r>
              <a:rPr lang="fr-FR" dirty="0" err="1"/>
              <a:t>during</a:t>
            </a:r>
            <a:r>
              <a:rPr lang="fr-FR" dirty="0"/>
              <a:t> 6 </a:t>
            </a:r>
            <a:r>
              <a:rPr lang="fr-FR" dirty="0" err="1"/>
              <a:t>months</a:t>
            </a:r>
            <a:endParaRPr lang="fr-FR" dirty="0"/>
          </a:p>
          <a:p>
            <a:pPr lvl="1">
              <a:buNone/>
            </a:pPr>
            <a:r>
              <a:rPr lang="fr-FR" dirty="0" err="1"/>
              <a:t>Increase</a:t>
            </a:r>
            <a:r>
              <a:rPr lang="fr-FR" dirty="0"/>
              <a:t> of </a:t>
            </a:r>
            <a:r>
              <a:rPr lang="fr-FR" dirty="0" err="1"/>
              <a:t>Walking</a:t>
            </a:r>
            <a:r>
              <a:rPr lang="fr-FR" dirty="0"/>
              <a:t> test distance</a:t>
            </a:r>
          </a:p>
          <a:p>
            <a:pPr lvl="1">
              <a:buNone/>
            </a:pPr>
            <a:r>
              <a:rPr lang="fr-FR" dirty="0" err="1"/>
              <a:t>Decrease</a:t>
            </a:r>
            <a:r>
              <a:rPr lang="fr-FR" dirty="0"/>
              <a:t> body </a:t>
            </a:r>
            <a:r>
              <a:rPr lang="fr-FR" dirty="0" err="1"/>
              <a:t>weight</a:t>
            </a:r>
            <a:r>
              <a:rPr lang="fr-FR" dirty="0"/>
              <a:t> (- 7 </a:t>
            </a:r>
            <a:r>
              <a:rPr lang="fr-FR" dirty="0" err="1"/>
              <a:t>kgs</a:t>
            </a:r>
            <a:r>
              <a:rPr lang="fr-FR" dirty="0"/>
              <a:t>)</a:t>
            </a:r>
          </a:p>
        </p:txBody>
      </p:sp>
      <p:sp>
        <p:nvSpPr>
          <p:cNvPr id="4" name="Flèche droite 3"/>
          <p:cNvSpPr/>
          <p:nvPr/>
        </p:nvSpPr>
        <p:spPr>
          <a:xfrm>
            <a:off x="1907704" y="4869160"/>
            <a:ext cx="29837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85589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Physical training for </a:t>
            </a:r>
            <a:r>
              <a:rPr lang="fr-FR" dirty="0" err="1"/>
              <a:t>bronchiectasis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In non CF </a:t>
            </a:r>
            <a:r>
              <a:rPr lang="fr-FR" dirty="0" err="1"/>
              <a:t>bronchiectasis</a:t>
            </a:r>
            <a:endParaRPr lang="fr-FR" dirty="0"/>
          </a:p>
          <a:p>
            <a:pPr lvl="1"/>
            <a:r>
              <a:rPr lang="fr-FR" dirty="0"/>
              <a:t>Cochrane </a:t>
            </a:r>
            <a:r>
              <a:rPr lang="fr-FR" dirty="0" err="1"/>
              <a:t>Aiways</a:t>
            </a:r>
            <a:r>
              <a:rPr lang="fr-FR" dirty="0"/>
              <a:t> group 2005</a:t>
            </a:r>
          </a:p>
          <a:p>
            <a:pPr lvl="1"/>
            <a:r>
              <a:rPr lang="fr-FR" dirty="0" err="1"/>
              <a:t>Among</a:t>
            </a:r>
            <a:r>
              <a:rPr lang="fr-FR" dirty="0"/>
              <a:t> 4 </a:t>
            </a:r>
            <a:r>
              <a:rPr lang="fr-FR" dirty="0" err="1"/>
              <a:t>studies</a:t>
            </a:r>
            <a:r>
              <a:rPr lang="fr-FR" dirty="0"/>
              <a:t>, 2 </a:t>
            </a:r>
            <a:r>
              <a:rPr lang="fr-FR" dirty="0" err="1"/>
              <a:t>studies</a:t>
            </a:r>
            <a:r>
              <a:rPr lang="fr-FR" dirty="0"/>
              <a:t> </a:t>
            </a:r>
            <a:r>
              <a:rPr lang="fr-FR" dirty="0" err="1"/>
              <a:t>Newall</a:t>
            </a:r>
            <a:r>
              <a:rPr lang="fr-FR" dirty="0"/>
              <a:t> et al (n=46)</a:t>
            </a:r>
          </a:p>
          <a:p>
            <a:pPr lvl="1"/>
            <a:r>
              <a:rPr lang="fr-FR" dirty="0" err="1"/>
              <a:t>Increase</a:t>
            </a:r>
            <a:r>
              <a:rPr lang="fr-FR" dirty="0"/>
              <a:t> of endurance </a:t>
            </a:r>
            <a:r>
              <a:rPr lang="fr-FR" dirty="0" err="1"/>
              <a:t>exercise</a:t>
            </a:r>
            <a:r>
              <a:rPr lang="fr-FR" dirty="0"/>
              <a:t> </a:t>
            </a:r>
            <a:r>
              <a:rPr lang="fr-FR" dirty="0" err="1"/>
              <a:t>capacity</a:t>
            </a:r>
            <a:r>
              <a:rPr lang="fr-FR" dirty="0"/>
              <a:t> and QOL</a:t>
            </a:r>
          </a:p>
          <a:p>
            <a:r>
              <a:rPr lang="fr-FR" dirty="0"/>
              <a:t>In CF </a:t>
            </a:r>
            <a:r>
              <a:rPr lang="fr-FR" dirty="0" err="1"/>
              <a:t>june</a:t>
            </a:r>
            <a:r>
              <a:rPr lang="fr-FR" dirty="0"/>
              <a:t> 2015</a:t>
            </a:r>
          </a:p>
          <a:p>
            <a:pPr lvl="1"/>
            <a:r>
              <a:rPr lang="fr-FR" dirty="0" err="1"/>
              <a:t>Among</a:t>
            </a:r>
            <a:r>
              <a:rPr lang="fr-FR" dirty="0"/>
              <a:t> 48 </a:t>
            </a:r>
            <a:r>
              <a:rPr lang="fr-FR" dirty="0" err="1"/>
              <a:t>studies</a:t>
            </a:r>
            <a:r>
              <a:rPr lang="fr-FR" dirty="0"/>
              <a:t>, 13 </a:t>
            </a:r>
            <a:r>
              <a:rPr lang="fr-FR" dirty="0" err="1"/>
              <a:t>studies</a:t>
            </a:r>
            <a:r>
              <a:rPr lang="fr-FR" dirty="0"/>
              <a:t> met the inclusion </a:t>
            </a:r>
            <a:r>
              <a:rPr lang="fr-FR" dirty="0" err="1"/>
              <a:t>criteria</a:t>
            </a:r>
            <a:r>
              <a:rPr lang="fr-FR" dirty="0"/>
              <a:t> (n=402)</a:t>
            </a:r>
          </a:p>
          <a:p>
            <a:pPr lvl="1"/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33732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228160" cy="724396"/>
          </a:xfrm>
        </p:spPr>
        <p:txBody>
          <a:bodyPr tIns="12801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000" b="1" dirty="0"/>
              <a:t>Physical exercise training for cystic fibrosis: change in FEV</a:t>
            </a:r>
            <a:r>
              <a:rPr lang="en-GB" sz="2000" b="1" baseline="-25000" dirty="0"/>
              <a:t>1</a:t>
            </a: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692415"/>
            <a:ext cx="7128792" cy="5904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0" cy="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115200" y="6205612"/>
            <a:ext cx="6252480" cy="5054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9620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GB" sz="1000" b="1">
                <a:solidFill>
                  <a:srgbClr val="000000"/>
                </a:solidFill>
              </a:rPr>
              <a:t>Cochrane Database of Systematic Reviews</a:t>
            </a:r>
            <a:r>
              <a:rPr lang="en-GB" sz="1000">
                <a:solidFill>
                  <a:srgbClr val="000000"/>
                </a:solidFill>
              </a:rPr>
              <a:t/>
            </a:r>
            <a:br>
              <a:rPr lang="en-GB" sz="1000">
                <a:solidFill>
                  <a:srgbClr val="000000"/>
                </a:solidFill>
              </a:rPr>
            </a:br>
            <a:r>
              <a:rPr lang="en-GB" sz="1000">
                <a:solidFill>
                  <a:srgbClr val="000000"/>
                </a:solidFill>
              </a:rPr>
              <a:t>28 JUN 2015 DOI: 10.1002/14651858.CD002768.pub3</a:t>
            </a:r>
            <a:br>
              <a:rPr lang="en-GB" sz="1000">
                <a:solidFill>
                  <a:srgbClr val="000000"/>
                </a:solidFill>
              </a:rPr>
            </a:br>
            <a:r>
              <a:rPr lang="en-GB" sz="1000">
                <a:solidFill>
                  <a:srgbClr val="000000"/>
                </a:solidFill>
                <a:hlinkClick r:id="rId5"/>
              </a:rPr>
              <a:t>http://onlinelibrary.wiley.com/doi/10.1002/14651858.CD002768.pub3/full#CD002768-fig-00102</a:t>
            </a:r>
          </a:p>
        </p:txBody>
      </p:sp>
    </p:spTree>
    <p:extLst>
      <p:ext uri="{BB962C8B-B14F-4D97-AF65-F5344CB8AC3E}">
        <p14:creationId xmlns:p14="http://schemas.microsoft.com/office/powerpoint/2010/main" val="15911532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116632"/>
            <a:ext cx="8228160" cy="724396"/>
          </a:xfrm>
        </p:spPr>
        <p:txBody>
          <a:bodyPr tIns="12801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000" b="1" dirty="0"/>
              <a:t>Physical exercise training for cystic fibrosis: change in VO</a:t>
            </a:r>
            <a:r>
              <a:rPr lang="en-GB" sz="2000" b="1" baseline="-25000" dirty="0"/>
              <a:t>2</a:t>
            </a:r>
            <a:r>
              <a:rPr lang="en-GB" sz="2000" b="1" dirty="0"/>
              <a:t> max</a:t>
            </a: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800" y="784799"/>
            <a:ext cx="7891615" cy="58125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0" cy="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115200" y="6205612"/>
            <a:ext cx="6252480" cy="5054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9620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GB" sz="1000" b="1">
                <a:solidFill>
                  <a:srgbClr val="000000"/>
                </a:solidFill>
              </a:rPr>
              <a:t>Cochrane Database of Systematic Reviews</a:t>
            </a:r>
            <a:r>
              <a:rPr lang="en-GB" sz="1000">
                <a:solidFill>
                  <a:srgbClr val="000000"/>
                </a:solidFill>
              </a:rPr>
              <a:t/>
            </a:r>
            <a:br>
              <a:rPr lang="en-GB" sz="1000">
                <a:solidFill>
                  <a:srgbClr val="000000"/>
                </a:solidFill>
              </a:rPr>
            </a:br>
            <a:r>
              <a:rPr lang="en-GB" sz="1000">
                <a:solidFill>
                  <a:srgbClr val="000000"/>
                </a:solidFill>
              </a:rPr>
              <a:t>28 JUN 2015 DOI: 10.1002/14651858.CD002768.pub3</a:t>
            </a:r>
            <a:br>
              <a:rPr lang="en-GB" sz="1000">
                <a:solidFill>
                  <a:srgbClr val="000000"/>
                </a:solidFill>
              </a:rPr>
            </a:br>
            <a:r>
              <a:rPr lang="en-GB" sz="1000">
                <a:solidFill>
                  <a:srgbClr val="000000"/>
                </a:solidFill>
                <a:hlinkClick r:id="rId5"/>
              </a:rPr>
              <a:t>http://onlinelibrary.wiley.com/doi/10.1002/14651858.CD002768.pub3/full#CD002768-fig-00101</a:t>
            </a:r>
          </a:p>
        </p:txBody>
      </p:sp>
    </p:spTree>
    <p:extLst>
      <p:ext uri="{BB962C8B-B14F-4D97-AF65-F5344CB8AC3E}">
        <p14:creationId xmlns:p14="http://schemas.microsoft.com/office/powerpoint/2010/main" val="6226145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6864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Microbiologic findings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4980857"/>
              </p:ext>
            </p:extLst>
          </p:nvPr>
        </p:nvGraphicFramePr>
        <p:xfrm>
          <a:off x="457200" y="1600200"/>
          <a:ext cx="8229600" cy="41351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0670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19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At least once</a:t>
                      </a:r>
                      <a:r>
                        <a:rPr lang="en-GB" baseline="0" dirty="0"/>
                        <a:t> </a:t>
                      </a:r>
                      <a:r>
                        <a:rPr lang="en-GB" dirty="0"/>
                        <a:t>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Chronic infection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i="1" dirty="0" err="1">
                          <a:effectLst/>
                          <a:latin typeface="Times New Roman"/>
                          <a:ea typeface="MS ??"/>
                        </a:rPr>
                        <a:t>Haemophilus</a:t>
                      </a:r>
                      <a:r>
                        <a:rPr lang="en-GB" sz="1400" i="1" dirty="0">
                          <a:effectLst/>
                          <a:latin typeface="Times New Roman"/>
                          <a:ea typeface="MS ??"/>
                        </a:rPr>
                        <a:t> </a:t>
                      </a:r>
                      <a:r>
                        <a:rPr lang="en-GB" sz="1400" i="1" dirty="0" err="1">
                          <a:effectLst/>
                          <a:latin typeface="Times New Roman"/>
                          <a:ea typeface="MS ??"/>
                        </a:rPr>
                        <a:t>influenzae</a:t>
                      </a:r>
                      <a:endParaRPr lang="fr-FR" sz="1400" dirty="0">
                        <a:effectLst/>
                        <a:latin typeface="Times New Roman"/>
                        <a:ea typeface="MS ??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/>
                          <a:ea typeface="MS ??"/>
                        </a:rPr>
                        <a:t>55 (71)</a:t>
                      </a:r>
                      <a:endParaRPr lang="fr-FR" sz="1400">
                        <a:effectLst/>
                        <a:latin typeface="Times New Roman"/>
                        <a:ea typeface="MS ??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MS ??"/>
                        </a:rPr>
                        <a:t>32 (41)</a:t>
                      </a:r>
                      <a:endParaRPr lang="fr-FR" sz="1400" dirty="0">
                        <a:effectLst/>
                        <a:latin typeface="Times New Roman"/>
                        <a:ea typeface="MS ??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i="1" dirty="0">
                          <a:effectLst/>
                          <a:latin typeface="Times New Roman"/>
                          <a:ea typeface="MS ??"/>
                        </a:rPr>
                        <a:t>Streptococcus </a:t>
                      </a:r>
                      <a:r>
                        <a:rPr lang="en-GB" sz="1400" i="1" dirty="0" err="1">
                          <a:effectLst/>
                          <a:latin typeface="Times New Roman"/>
                          <a:ea typeface="MS ??"/>
                        </a:rPr>
                        <a:t>pneumoniae</a:t>
                      </a:r>
                      <a:endParaRPr lang="fr-FR" sz="1400" dirty="0">
                        <a:effectLst/>
                        <a:latin typeface="Times New Roman"/>
                        <a:ea typeface="MS ??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/>
                          <a:ea typeface="MS ??"/>
                        </a:rPr>
                        <a:t>38 (49)</a:t>
                      </a:r>
                      <a:endParaRPr lang="fr-FR" sz="1400">
                        <a:effectLst/>
                        <a:latin typeface="Times New Roman"/>
                        <a:ea typeface="MS ??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MS ??"/>
                        </a:rPr>
                        <a:t>10 (13)</a:t>
                      </a:r>
                      <a:endParaRPr lang="fr-FR" sz="1400" dirty="0">
                        <a:effectLst/>
                        <a:latin typeface="Times New Roman"/>
                        <a:ea typeface="MS ??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i="1" dirty="0">
                          <a:effectLst/>
                          <a:latin typeface="Times New Roman"/>
                          <a:ea typeface="MS ??"/>
                        </a:rPr>
                        <a:t>Pseudomonas aeruginosa</a:t>
                      </a:r>
                      <a:endParaRPr lang="fr-FR" sz="1400" dirty="0">
                        <a:effectLst/>
                        <a:latin typeface="Times New Roman"/>
                        <a:ea typeface="MS ??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/>
                          <a:ea typeface="MS ??"/>
                        </a:rPr>
                        <a:t>34 (44)</a:t>
                      </a:r>
                      <a:endParaRPr lang="fr-FR" sz="1400">
                        <a:effectLst/>
                        <a:latin typeface="Times New Roman"/>
                        <a:ea typeface="MS ??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MS ??"/>
                        </a:rPr>
                        <a:t>21 (27)</a:t>
                      </a:r>
                      <a:endParaRPr lang="fr-FR" sz="1400" dirty="0">
                        <a:effectLst/>
                        <a:latin typeface="Times New Roman"/>
                        <a:ea typeface="MS ??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i="1" dirty="0">
                          <a:effectLst/>
                          <a:latin typeface="Times New Roman"/>
                          <a:ea typeface="MS ??"/>
                        </a:rPr>
                        <a:t>Staphylococcus </a:t>
                      </a:r>
                      <a:r>
                        <a:rPr lang="en-GB" sz="1400" i="1" dirty="0" err="1">
                          <a:effectLst/>
                          <a:latin typeface="Times New Roman"/>
                          <a:ea typeface="MS ??"/>
                        </a:rPr>
                        <a:t>aureus</a:t>
                      </a:r>
                      <a:endParaRPr lang="fr-FR" sz="1400" dirty="0">
                        <a:effectLst/>
                        <a:latin typeface="Times New Roman"/>
                        <a:ea typeface="MS ??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MS ??"/>
                        </a:rPr>
                        <a:t>         MSSA</a:t>
                      </a:r>
                      <a:endParaRPr lang="fr-FR" sz="1400" dirty="0">
                        <a:effectLst/>
                        <a:latin typeface="Times New Roman"/>
                        <a:ea typeface="MS ??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MS ??"/>
                        </a:rPr>
                        <a:t>         MRSA</a:t>
                      </a:r>
                      <a:endParaRPr lang="fr-FR" sz="1400" dirty="0">
                        <a:effectLst/>
                        <a:latin typeface="Times New Roman"/>
                        <a:ea typeface="MS ??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/>
                          <a:ea typeface="MS ??"/>
                        </a:rPr>
                        <a:t> </a:t>
                      </a:r>
                      <a:endParaRPr lang="fr-FR" sz="1400">
                        <a:effectLst/>
                        <a:latin typeface="Times New Roman"/>
                        <a:ea typeface="MS ??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/>
                          <a:ea typeface="MS ??"/>
                        </a:rPr>
                        <a:t>20 (26)</a:t>
                      </a:r>
                      <a:endParaRPr lang="fr-FR" sz="1400">
                        <a:effectLst/>
                        <a:latin typeface="Times New Roman"/>
                        <a:ea typeface="MS ??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MS ??"/>
                        </a:rPr>
                        <a:t> </a:t>
                      </a:r>
                      <a:endParaRPr lang="fr-FR" sz="1400" dirty="0">
                        <a:effectLst/>
                        <a:latin typeface="Times New Roman"/>
                        <a:ea typeface="MS ??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MS ??"/>
                        </a:rPr>
                        <a:t>7 (9)</a:t>
                      </a:r>
                      <a:endParaRPr lang="fr-FR" sz="1400" dirty="0">
                        <a:effectLst/>
                        <a:latin typeface="Times New Roman"/>
                        <a:ea typeface="MS ??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/>
                          <a:ea typeface="MS ??"/>
                        </a:rPr>
                        <a:t>0 (0)</a:t>
                      </a:r>
                      <a:endParaRPr lang="fr-FR" sz="1400">
                        <a:effectLst/>
                        <a:latin typeface="Times New Roman"/>
                        <a:ea typeface="MS ??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MS ??"/>
                        </a:rPr>
                        <a:t>0 (0)</a:t>
                      </a:r>
                      <a:endParaRPr lang="fr-FR" sz="1400" dirty="0">
                        <a:effectLst/>
                        <a:latin typeface="Times New Roman"/>
                        <a:ea typeface="MS ??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i="1" dirty="0">
                          <a:effectLst/>
                          <a:latin typeface="Times New Roman"/>
                          <a:ea typeface="MS ??"/>
                        </a:rPr>
                        <a:t>Moraxella </a:t>
                      </a:r>
                      <a:r>
                        <a:rPr lang="en-GB" sz="1400" i="1" dirty="0" err="1">
                          <a:effectLst/>
                          <a:latin typeface="Times New Roman"/>
                          <a:ea typeface="MS ??"/>
                        </a:rPr>
                        <a:t>catarrhalis</a:t>
                      </a:r>
                      <a:endParaRPr lang="fr-FR" sz="1400" dirty="0">
                        <a:effectLst/>
                        <a:latin typeface="Times New Roman"/>
                        <a:ea typeface="MS ??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/>
                          <a:ea typeface="MS ??"/>
                        </a:rPr>
                        <a:t>3 (3.8)</a:t>
                      </a:r>
                      <a:endParaRPr lang="fr-FR" sz="1400">
                        <a:effectLst/>
                        <a:latin typeface="Times New Roman"/>
                        <a:ea typeface="MS ??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MS ??"/>
                        </a:rPr>
                        <a:t>0 (0)</a:t>
                      </a:r>
                      <a:endParaRPr lang="fr-FR" sz="1400" dirty="0">
                        <a:effectLst/>
                        <a:latin typeface="Times New Roman"/>
                        <a:ea typeface="MS ??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i="1" dirty="0" err="1">
                          <a:effectLst/>
                          <a:latin typeface="Times New Roman"/>
                          <a:ea typeface="MS ??"/>
                        </a:rPr>
                        <a:t>Stenotrophomonas</a:t>
                      </a:r>
                      <a:r>
                        <a:rPr lang="en-GB" sz="1400" i="1" dirty="0">
                          <a:effectLst/>
                          <a:latin typeface="Times New Roman"/>
                          <a:ea typeface="MS ??"/>
                        </a:rPr>
                        <a:t> </a:t>
                      </a:r>
                      <a:r>
                        <a:rPr lang="en-GB" sz="1400" i="1" dirty="0" err="1">
                          <a:effectLst/>
                          <a:latin typeface="Times New Roman"/>
                          <a:ea typeface="MS ??"/>
                        </a:rPr>
                        <a:t>maltophilia</a:t>
                      </a:r>
                      <a:endParaRPr lang="fr-FR" sz="1400" dirty="0">
                        <a:effectLst/>
                        <a:latin typeface="Times New Roman"/>
                        <a:ea typeface="MS ??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MS ??"/>
                        </a:rPr>
                        <a:t>2 (2.6)</a:t>
                      </a:r>
                      <a:endParaRPr lang="fr-FR" sz="1400" dirty="0">
                        <a:effectLst/>
                        <a:latin typeface="Times New Roman"/>
                        <a:ea typeface="MS ??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MS ??"/>
                        </a:rPr>
                        <a:t>2 (2.6)</a:t>
                      </a:r>
                      <a:endParaRPr lang="fr-FR" sz="1400" dirty="0">
                        <a:effectLst/>
                        <a:latin typeface="Times New Roman"/>
                        <a:ea typeface="MS ??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i="1">
                          <a:effectLst/>
                          <a:latin typeface="Times New Roman"/>
                          <a:ea typeface="MS ??"/>
                        </a:rPr>
                        <a:t>Burkholderia cepacia</a:t>
                      </a:r>
                      <a:endParaRPr lang="fr-FR" sz="1400">
                        <a:effectLst/>
                        <a:latin typeface="Times New Roman"/>
                        <a:ea typeface="MS ??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MS ??"/>
                        </a:rPr>
                        <a:t>0 (0)</a:t>
                      </a:r>
                      <a:endParaRPr lang="fr-FR" sz="1400" dirty="0">
                        <a:effectLst/>
                        <a:latin typeface="Times New Roman"/>
                        <a:ea typeface="MS ??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MS ??"/>
                        </a:rPr>
                        <a:t>0 (0)</a:t>
                      </a:r>
                      <a:endParaRPr lang="fr-FR" sz="1400" dirty="0">
                        <a:effectLst/>
                        <a:latin typeface="Times New Roman"/>
                        <a:ea typeface="MS ??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/>
                          <a:ea typeface="MS ??"/>
                        </a:rPr>
                        <a:t>Other pyogens</a:t>
                      </a:r>
                      <a:endParaRPr lang="fr-FR" sz="1400">
                        <a:effectLst/>
                        <a:latin typeface="Times New Roman"/>
                        <a:ea typeface="MS ??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MS ??"/>
                        </a:rPr>
                        <a:t>23 (29)</a:t>
                      </a:r>
                      <a:endParaRPr lang="fr-FR" sz="1400" dirty="0">
                        <a:effectLst/>
                        <a:latin typeface="Times New Roman"/>
                        <a:ea typeface="MS ??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MS ??"/>
                        </a:rPr>
                        <a:t>3 (3.8)</a:t>
                      </a:r>
                      <a:endParaRPr lang="fr-FR" sz="1400" dirty="0">
                        <a:effectLst/>
                        <a:latin typeface="Times New Roman"/>
                        <a:ea typeface="MS ??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/>
                          <a:ea typeface="MS ??"/>
                        </a:rPr>
                        <a:t>Non tuberculous mycobacteria</a:t>
                      </a:r>
                      <a:endParaRPr lang="fr-FR" sz="1400">
                        <a:effectLst/>
                        <a:latin typeface="Times New Roman"/>
                        <a:ea typeface="MS ??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/>
                          <a:ea typeface="MS ??"/>
                        </a:rPr>
                        <a:t>2 (2.6)</a:t>
                      </a:r>
                      <a:endParaRPr lang="fr-FR" sz="1400">
                        <a:effectLst/>
                        <a:latin typeface="Times New Roman"/>
                        <a:ea typeface="MS ??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MS ??"/>
                        </a:rPr>
                        <a:t>1 (1.3)</a:t>
                      </a:r>
                      <a:endParaRPr lang="fr-FR" sz="1400" dirty="0">
                        <a:effectLst/>
                        <a:latin typeface="Times New Roman"/>
                        <a:ea typeface="MS ??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8747718"/>
      </p:ext>
    </p:extLst>
  </p:cSld>
  <p:clrMapOvr>
    <a:masterClrMapping/>
  </p:clrMapOvr>
  <p:transition spd="slow" advTm="2171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à coins arrondis 11"/>
          <p:cNvSpPr/>
          <p:nvPr/>
        </p:nvSpPr>
        <p:spPr>
          <a:xfrm>
            <a:off x="4139803" y="3320655"/>
            <a:ext cx="3509963" cy="24300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350"/>
          </a:p>
        </p:txBody>
      </p:sp>
      <p:sp>
        <p:nvSpPr>
          <p:cNvPr id="57347" name="AutoShape 4" descr="data:image/jpeg;base64,/9j/4AAQSkZJRgABAQAAAQABAAD/2wCEAAkGBwgHBgkIBwgKCgkLDRYPDQwMDRsUFRAWIB0iIiAdHx8kKDQsJCYxJx8fLT0tMTU3Ojo6Iys/RD84QzQ5OjcBCgoKDQwNGg8PGjclHyU3Nzc3Nzc3Nzc3Nzc3Nzc3Nzc3Nzc3Nzc3Nzc3Nzc3Nzc3Nzc3Nzc3Nzc3Nzc3Nzc3N//AABEIAGQAZAMBIgACEQEDEQH/xAAcAAEAAgIDAQAAAAAAAAAAAAAAAQMGBwIEBQj/xAA1EAABAwICCAUCBAcAAAAAAAABAAIDBBEFEgYUITFBUVKhBzJhcYETkSLB0eEVI0JjdIKi/8QAGQEBAAMBAQAAAAAAAAAAAAAAAAECBAMF/8QAHREBAAICAwEBAAAAAAAAAAAAAAECAxEEITESE//aAAwDAQACEQMRAD8A3iiKEEooRBKKFKAiKEEooRBKKFKAiIgqklyG2VcNYPR3UVPn+FSiNr9YPR3TWTuyd113ODWkuIAHErFdIdOKPBqgUzKSprZbXP0A0tHuSfyV6Y7X8hWbxDMtZPR3Uayenuta0nivh00zY58LrYQTbPdjre6zqirqauiZJTTMkDhcAHb9la2G9fYVi8S9DWD091Osno7qhFyW2v1k9HdNZPR3VCJ0na/WT0d01k9HdUIhtdrX9soqQiJ2uqPP8KqyuqPP8KpEMP09dX07YqincHQWyuYSRY71gEuKxiMmRs31iNwAI+91tjSum1rA6loF3MbnHx+y0bXuLHOBB3r1eFbdWbLHbk/Eo2vzClJPN1l6mjmKV+IYlDFSObDeQMDrknaViM9Q69gCu/opiRw7GKeZ4IayVrz7A7V3zTMxrSlIiJfR4Fha9/VSq6aphq4GT07w6KQXaQVavGmJ8a9qambV6aafKXmJjn5RvNhdYDL4hv8A47Q0kQgdBLI1spbtyh1uPzf4VviPpbHR0kuF4fIH1MwyyvafI3l7led4eaIUuI0bMUxWmBs8au3aPLx+6048UUx/V3Obbnps+3JFytz3pZY3SEBFyChErp/P8KuyveNpXHKg68sbZYnRvH4XCx9VorS3DH0OITQkH8LzbZvW/Mu3buWD+JGBiop218LLuYMsoA4cCtfEy/F9S55a7jppV1Pd3Nd2kpwSLNueKsnpi1xIVDZZYXAgbF7nUwxds+0ZnxWihy0UmWM72O2j7FW6RaS4rBTFlTXxxBwIDIQMx/RYQMZrxHkieWD0XUa2apmaZHPfI42Fze5WW2KkT9SvFp1p6WCYXUaRYzFTsabON3O2nK3iSVvmgo46OjhpqdmWKJgY0W4BeJoHo2zA8MEkwGt1ADpDbyjg1ZTu2Ly+Tm/S2o8asdNQpynkUynkVcizOmlIBHBFaRtUolL96gLk7euIBQQVXMxssbo3jM1ws4EbLK6yi3oiGqNJdCsTbVSSYdStqIXOJDWPAcB7OssVqdH8biJLsHr/APWnLu4uvoAt9FGT07LVTl3q5zjiXznJheL3szBcSLv8Z4HcLK9B9H6ynqRX4jh9R9Vh/lROYbNPP3W4Szbu7Jkt/Tt52UX5V7x2RjiHnwT1eUXicPdq7TZJjtMVz7q+x4hLHks+19OAc87TH/0pzP6O65gG25TZNpcLk7xYqVJB5IoSssllKIlFkspRBFkspRBFkspRBFkspRBFkspRBFkUogIiICIiAiIgIiICIiAiIgIiIP/Z"/>
          <p:cNvSpPr>
            <a:spLocks noChangeAspect="1" noChangeArrowheads="1"/>
          </p:cNvSpPr>
          <p:nvPr/>
        </p:nvSpPr>
        <p:spPr bwMode="auto">
          <a:xfrm>
            <a:off x="1259681" y="565547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350">
              <a:latin typeface="Calibri" panose="020F0502020204030204" pitchFamily="34" charset="0"/>
            </a:endParaRPr>
          </a:p>
        </p:txBody>
      </p:sp>
      <p:sp>
        <p:nvSpPr>
          <p:cNvPr id="57348" name="AutoShape 6" descr="data:image/jpeg;base64,/9j/4AAQSkZJRgABAQAAAQABAAD/2wCEAAkGBwgHBgkIBwgKCgkLDRYPDQwMDRsUFRAWIB0iIiAdHx8kKDQsJCYxJx8fLT0tMTU3Ojo6Iys/RD84QzQ5OjcBCgoKDQwNGg8PGjclHyU3Nzc3Nzc3Nzc3Nzc3Nzc3Nzc3Nzc3Nzc3Nzc3Nzc3Nzc3Nzc3Nzc3Nzc3Nzc3Nzc3N//AABEIAGQAZAMBIgACEQEDEQH/xAAcAAEAAgIDAQAAAAAAAAAAAAAAAQMGBwIEBQj/xAA1EAABAwICCAUCBAcAAAAAAAABAAIDBBEFEgYUITFBUVKhBzJhcYETkSLB0eEVI0JjdIKi/8QAGQEBAAMBAQAAAAAAAAAAAAAAAAECBAMF/8QAHREBAAICAwEBAAAAAAAAAAAAAAECAxEEITESE//aAAwDAQACEQMRAD8A3iiKEEooRBKKFKAiKEEooRBKKFKAiIgqklyG2VcNYPR3UVPn+FSiNr9YPR3TWTuyd113ODWkuIAHErFdIdOKPBqgUzKSprZbXP0A0tHuSfyV6Y7X8hWbxDMtZPR3Uayenuta0nivh00zY58LrYQTbPdjre6zqirqauiZJTTMkDhcAHb9la2G9fYVi8S9DWD091Osno7qhFyW2v1k9HdNZPR3VCJ0na/WT0d01k9HdUIhtdrX9soqQiJ2uqPP8KqyuqPP8KpEMP09dX07YqincHQWyuYSRY71gEuKxiMmRs31iNwAI+91tjSum1rA6loF3MbnHx+y0bXuLHOBB3r1eFbdWbLHbk/Eo2vzClJPN1l6mjmKV+IYlDFSObDeQMDrknaViM9Q69gCu/opiRw7GKeZ4IayVrz7A7V3zTMxrSlIiJfR4Fha9/VSq6aphq4GT07w6KQXaQVavGmJ8a9qambV6aafKXmJjn5RvNhdYDL4hv8A47Q0kQgdBLI1spbtyh1uPzf4VviPpbHR0kuF4fIH1MwyyvafI3l7led4eaIUuI0bMUxWmBs8au3aPLx+6048UUx/V3Obbnps+3JFytz3pZY3SEBFyChErp/P8KuyveNpXHKg68sbZYnRvH4XCx9VorS3DH0OITQkH8LzbZvW/Mu3buWD+JGBiop218LLuYMsoA4cCtfEy/F9S55a7jppV1Pd3Nd2kpwSLNueKsnpi1xIVDZZYXAgbF7nUwxds+0ZnxWihy0UmWM72O2j7FW6RaS4rBTFlTXxxBwIDIQMx/RYQMZrxHkieWD0XUa2apmaZHPfI42Fze5WW2KkT9SvFp1p6WCYXUaRYzFTsabON3O2nK3iSVvmgo46OjhpqdmWKJgY0W4BeJoHo2zA8MEkwGt1ADpDbyjg1ZTu2Ly+Tm/S2o8asdNQpynkUynkVcizOmlIBHBFaRtUolL96gLk7euIBQQVXMxssbo3jM1ws4EbLK6yi3oiGqNJdCsTbVSSYdStqIXOJDWPAcB7OssVqdH8biJLsHr/APWnLu4uvoAt9FGT07LVTl3q5zjiXznJheL3szBcSLv8Z4HcLK9B9H6ynqRX4jh9R9Vh/lROYbNPP3W4Szbu7Jkt/Tt52UX5V7x2RjiHnwT1eUXicPdq7TZJjtMVz7q+x4hLHks+19OAc87TH/0pzP6O65gG25TZNpcLk7xYqVJB5IoSssllKIlFkspRBFkspRBFkspRBFkspRBFkspRBFkUogIiICIiAiIgIiICIiAiIgIiIP/Z"/>
          <p:cNvSpPr>
            <a:spLocks noChangeAspect="1" noChangeArrowheads="1"/>
          </p:cNvSpPr>
          <p:nvPr/>
        </p:nvSpPr>
        <p:spPr bwMode="auto">
          <a:xfrm>
            <a:off x="1259681" y="565547"/>
            <a:ext cx="6143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350">
              <a:latin typeface="Calibri" panose="020F0502020204030204" pitchFamily="34" charset="0"/>
            </a:endParaRPr>
          </a:p>
        </p:txBody>
      </p:sp>
      <p:pic>
        <p:nvPicPr>
          <p:cNvPr id="57349" name="Image 4" descr="lo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541" y="3375422"/>
            <a:ext cx="2399109" cy="2241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Image 5" descr="rhinohor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0" r="16907"/>
          <a:stretch>
            <a:fillRect/>
          </a:stretch>
        </p:blipFill>
        <p:spPr bwMode="auto">
          <a:xfrm>
            <a:off x="3707606" y="1469233"/>
            <a:ext cx="1938338" cy="152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Image 6" descr="pipettes séru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729" y="3752850"/>
            <a:ext cx="171450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Image 7" descr="physiom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0" r="29440"/>
          <a:stretch>
            <a:fillRect/>
          </a:stretch>
        </p:blipFill>
        <p:spPr bwMode="auto">
          <a:xfrm>
            <a:off x="6462714" y="3712370"/>
            <a:ext cx="756047" cy="16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Image 8" descr="rhinicu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245" y="1269206"/>
            <a:ext cx="1974056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4" name="Image 10" descr="DSCN0959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9" y="1269206"/>
            <a:ext cx="2239566" cy="19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1" descr="eau de mer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486" y="2511029"/>
            <a:ext cx="2672953" cy="178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"/>
          <p:cNvSpPr txBox="1"/>
          <p:nvPr/>
        </p:nvSpPr>
        <p:spPr>
          <a:xfrm>
            <a:off x="6714610" y="5769917"/>
            <a:ext cx="24545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50" i="1" dirty="0"/>
              <a:t>V </a:t>
            </a:r>
            <a:r>
              <a:rPr lang="fr-FR" sz="1050" i="1" dirty="0" err="1"/>
              <a:t>Pruniere</a:t>
            </a:r>
            <a:r>
              <a:rPr lang="fr-FR" sz="1050" i="1" dirty="0"/>
              <a:t> </a:t>
            </a:r>
            <a:r>
              <a:rPr lang="fr-FR" sz="1050" i="1"/>
              <a:t>Escabasse</a:t>
            </a:r>
          </a:p>
          <a:p>
            <a:r>
              <a:rPr lang="fr-FR" sz="1050" i="1" dirty="0"/>
              <a:t>17</a:t>
            </a:r>
            <a:r>
              <a:rPr lang="fr-FR" sz="1050" i="1" baseline="30000" dirty="0"/>
              <a:t>ème</a:t>
            </a:r>
            <a:r>
              <a:rPr lang="fr-FR" sz="1050" i="1" dirty="0"/>
              <a:t> assises d’ORL, Nice 29 Janvier 2015 </a:t>
            </a:r>
          </a:p>
        </p:txBody>
      </p:sp>
    </p:spTree>
    <p:extLst>
      <p:ext uri="{BB962C8B-B14F-4D97-AF65-F5344CB8AC3E}">
        <p14:creationId xmlns:p14="http://schemas.microsoft.com/office/powerpoint/2010/main" val="88075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523875"/>
            <a:ext cx="8039100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012160" y="6165304"/>
            <a:ext cx="2753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Chalmers</a:t>
            </a:r>
            <a:r>
              <a:rPr lang="fr-FR" i="1" dirty="0"/>
              <a:t> et al ERJ 2015: 45</a:t>
            </a:r>
          </a:p>
        </p:txBody>
      </p:sp>
    </p:spTree>
    <p:extLst>
      <p:ext uri="{BB962C8B-B14F-4D97-AF65-F5344CB8AC3E}">
        <p14:creationId xmlns:p14="http://schemas.microsoft.com/office/powerpoint/2010/main" val="2319067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fr-FR" dirty="0"/>
              <a:t>CT scan</a:t>
            </a:r>
          </a:p>
        </p:txBody>
      </p:sp>
      <p:pic>
        <p:nvPicPr>
          <p:cNvPr id="4" name="Poumon_3D_7_1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5957" y="1196752"/>
            <a:ext cx="5072087" cy="5072087"/>
          </a:xfrm>
        </p:spPr>
      </p:pic>
    </p:spTree>
    <p:extLst>
      <p:ext uri="{BB962C8B-B14F-4D97-AF65-F5344CB8AC3E}">
        <p14:creationId xmlns:p14="http://schemas.microsoft.com/office/powerpoint/2010/main" val="405536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4" y="692696"/>
            <a:ext cx="9067326" cy="528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012160" y="6165304"/>
            <a:ext cx="2753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Chalmers</a:t>
            </a:r>
            <a:r>
              <a:rPr lang="fr-FR" i="1" dirty="0"/>
              <a:t> et al ERJ 2015: 45</a:t>
            </a:r>
          </a:p>
        </p:txBody>
      </p:sp>
    </p:spTree>
    <p:extLst>
      <p:ext uri="{BB962C8B-B14F-4D97-AF65-F5344CB8AC3E}">
        <p14:creationId xmlns:p14="http://schemas.microsoft.com/office/powerpoint/2010/main" val="1038651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Respiratory</a:t>
            </a:r>
            <a:r>
              <a:rPr lang="fr-FR" dirty="0"/>
              <a:t> state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Diffuse </a:t>
            </a:r>
            <a:r>
              <a:rPr lang="fr-FR" dirty="0" err="1"/>
              <a:t>bronchectiasis</a:t>
            </a:r>
            <a:endParaRPr lang="fr-FR" dirty="0"/>
          </a:p>
          <a:p>
            <a:r>
              <a:rPr lang="fr-FR" dirty="0"/>
              <a:t>FEV1 </a:t>
            </a:r>
            <a:r>
              <a:rPr lang="fr-FR" dirty="0" err="1"/>
              <a:t>below</a:t>
            </a:r>
            <a:r>
              <a:rPr lang="fr-FR" dirty="0"/>
              <a:t> 40% </a:t>
            </a:r>
            <a:r>
              <a:rPr lang="fr-FR" dirty="0" err="1"/>
              <a:t>since</a:t>
            </a:r>
            <a:r>
              <a:rPr lang="fr-FR" dirty="0"/>
              <a:t> 2004</a:t>
            </a:r>
          </a:p>
          <a:p>
            <a:r>
              <a:rPr lang="fr-FR" dirty="0" err="1"/>
              <a:t>Elevated</a:t>
            </a:r>
            <a:r>
              <a:rPr lang="fr-FR" dirty="0"/>
              <a:t> PAP </a:t>
            </a:r>
            <a:r>
              <a:rPr lang="fr-FR" dirty="0" err="1"/>
              <a:t>since</a:t>
            </a:r>
            <a:r>
              <a:rPr lang="fr-FR" dirty="0"/>
              <a:t> 2010</a:t>
            </a:r>
          </a:p>
          <a:p>
            <a:r>
              <a:rPr lang="fr-FR" dirty="0"/>
              <a:t>Nocturnal </a:t>
            </a:r>
            <a:r>
              <a:rPr lang="fr-FR" dirty="0" err="1"/>
              <a:t>oxygen</a:t>
            </a:r>
            <a:r>
              <a:rPr lang="fr-FR" dirty="0"/>
              <a:t> </a:t>
            </a:r>
            <a:r>
              <a:rPr lang="fr-FR" dirty="0" err="1"/>
              <a:t>since</a:t>
            </a:r>
            <a:r>
              <a:rPr lang="fr-FR" dirty="0"/>
              <a:t> 2010</a:t>
            </a:r>
          </a:p>
          <a:p>
            <a:r>
              <a:rPr lang="fr-FR" dirty="0"/>
              <a:t>Pseudomonas </a:t>
            </a:r>
            <a:r>
              <a:rPr lang="fr-FR" dirty="0" err="1"/>
              <a:t>since</a:t>
            </a:r>
            <a:r>
              <a:rPr lang="fr-FR" dirty="0"/>
              <a:t> 2012</a:t>
            </a:r>
          </a:p>
          <a:p>
            <a:pPr lvl="1"/>
            <a:r>
              <a:rPr lang="fr-FR" dirty="0"/>
              <a:t>1 IV </a:t>
            </a:r>
            <a:r>
              <a:rPr lang="fr-FR" dirty="0" err="1"/>
              <a:t>antibiotic</a:t>
            </a:r>
            <a:r>
              <a:rPr lang="fr-FR" dirty="0"/>
              <a:t> </a:t>
            </a:r>
            <a:r>
              <a:rPr lang="fr-FR" dirty="0" err="1"/>
              <a:t>treatment</a:t>
            </a:r>
            <a:r>
              <a:rPr lang="fr-FR" dirty="0"/>
              <a:t> in 2012</a:t>
            </a:r>
          </a:p>
          <a:p>
            <a:pPr lvl="1"/>
            <a:r>
              <a:rPr lang="fr-FR" dirty="0"/>
              <a:t>4 in 2013, 5 in 2014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766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Functional</a:t>
            </a:r>
            <a:r>
              <a:rPr lang="fr-FR" dirty="0"/>
              <a:t> tests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-13685" b="-13685"/>
          <a:stretch>
            <a:fillRect/>
          </a:stretch>
        </p:blipFill>
        <p:spPr>
          <a:xfrm>
            <a:off x="755898" y="1600200"/>
            <a:ext cx="8856662" cy="4876800"/>
          </a:xfrm>
        </p:spPr>
      </p:pic>
      <p:cxnSp>
        <p:nvCxnSpPr>
          <p:cNvPr id="5" name="Connecteur droit 4"/>
          <p:cNvCxnSpPr/>
          <p:nvPr/>
        </p:nvCxnSpPr>
        <p:spPr>
          <a:xfrm>
            <a:off x="755576" y="2132856"/>
            <a:ext cx="0" cy="3528392"/>
          </a:xfrm>
          <a:prstGeom prst="line">
            <a:avLst/>
          </a:prstGeom>
          <a:ln>
            <a:solidFill>
              <a:srgbClr val="2DBB4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207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Clinical</a:t>
            </a:r>
            <a:r>
              <a:rPr lang="fr-FR" dirty="0"/>
              <a:t> </a:t>
            </a:r>
            <a:r>
              <a:rPr lang="fr-FR" dirty="0" err="1"/>
              <a:t>worsening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4525963"/>
          </a:xfrm>
        </p:spPr>
        <p:txBody>
          <a:bodyPr>
            <a:normAutofit/>
          </a:bodyPr>
          <a:lstStyle/>
          <a:p>
            <a:r>
              <a:rPr lang="fr-FR" dirty="0" err="1"/>
              <a:t>Weight</a:t>
            </a:r>
            <a:r>
              <a:rPr lang="fr-FR" dirty="0"/>
              <a:t> </a:t>
            </a:r>
            <a:r>
              <a:rPr lang="fr-FR" dirty="0" err="1"/>
              <a:t>loss</a:t>
            </a:r>
            <a:endParaRPr lang="fr-FR" dirty="0"/>
          </a:p>
          <a:p>
            <a:r>
              <a:rPr lang="fr-FR" dirty="0" err="1"/>
              <a:t>Antibiotic</a:t>
            </a:r>
            <a:r>
              <a:rPr lang="fr-FR" dirty="0"/>
              <a:t> </a:t>
            </a:r>
            <a:r>
              <a:rPr lang="fr-FR" dirty="0" err="1"/>
              <a:t>requerance</a:t>
            </a:r>
            <a:r>
              <a:rPr lang="fr-FR" dirty="0"/>
              <a:t> (oral, IV and </a:t>
            </a:r>
            <a:r>
              <a:rPr lang="fr-FR" dirty="0" err="1"/>
              <a:t>nebulized</a:t>
            </a:r>
            <a:r>
              <a:rPr lang="fr-FR" dirty="0"/>
              <a:t>)</a:t>
            </a:r>
          </a:p>
          <a:p>
            <a:r>
              <a:rPr lang="fr-FR" dirty="0"/>
              <a:t>2 </a:t>
            </a:r>
            <a:r>
              <a:rPr lang="fr-FR" dirty="0" err="1"/>
              <a:t>haemoptysis</a:t>
            </a:r>
            <a:r>
              <a:rPr lang="fr-FR" dirty="0"/>
              <a:t> </a:t>
            </a:r>
          </a:p>
          <a:p>
            <a:r>
              <a:rPr lang="fr-FR" dirty="0" err="1"/>
              <a:t>Hypoxemia</a:t>
            </a:r>
            <a:endParaRPr lang="fr-FR" dirty="0"/>
          </a:p>
          <a:p>
            <a:pPr marL="0" indent="0">
              <a:buNone/>
            </a:pPr>
            <a:r>
              <a:rPr lang="fr-FR" dirty="0">
                <a:sym typeface="Wingdings"/>
              </a:rPr>
              <a:t>	</a:t>
            </a:r>
          </a:p>
          <a:p>
            <a:pPr marL="0" indent="0">
              <a:buNone/>
            </a:pPr>
            <a:r>
              <a:rPr lang="fr-FR" dirty="0">
                <a:sym typeface="Wingdings"/>
              </a:rPr>
              <a:t>      </a:t>
            </a:r>
            <a:r>
              <a:rPr lang="fr-FR" dirty="0" err="1">
                <a:sym typeface="Wingdings"/>
              </a:rPr>
              <a:t>assessment</a:t>
            </a:r>
            <a:r>
              <a:rPr lang="fr-FR" dirty="0">
                <a:sym typeface="Wingdings"/>
              </a:rPr>
              <a:t> for </a:t>
            </a:r>
            <a:r>
              <a:rPr lang="fr-FR" dirty="0" err="1">
                <a:sym typeface="Wingdings"/>
              </a:rPr>
              <a:t>lung</a:t>
            </a:r>
            <a:r>
              <a:rPr lang="fr-FR" dirty="0">
                <a:sym typeface="Wingdings"/>
              </a:rPr>
              <a:t> transplantation in 2013</a:t>
            </a:r>
          </a:p>
          <a:p>
            <a:pPr marL="0" indent="0">
              <a:buNone/>
            </a:pPr>
            <a:r>
              <a:rPr lang="fr-FR" dirty="0">
                <a:sym typeface="Wingdings"/>
              </a:rPr>
              <a:t>      registration in </a:t>
            </a:r>
            <a:r>
              <a:rPr lang="fr-FR" dirty="0" err="1">
                <a:sym typeface="Wingdings"/>
              </a:rPr>
              <a:t>october</a:t>
            </a:r>
            <a:r>
              <a:rPr lang="fr-FR" dirty="0">
                <a:sym typeface="Wingdings"/>
              </a:rPr>
              <a:t> 2015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1240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Lung Transplantation in </a:t>
            </a:r>
            <a:r>
              <a:rPr lang="fr-FR" dirty="0" err="1"/>
              <a:t>dec</a:t>
            </a:r>
            <a:r>
              <a:rPr lang="fr-FR" dirty="0"/>
              <a:t> 2015</a:t>
            </a:r>
          </a:p>
        </p:txBody>
      </p:sp>
      <p:pic>
        <p:nvPicPr>
          <p:cNvPr id="4" name="Espace réservé du contenu 3" descr="K2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6" r="12978"/>
          <a:stretch/>
        </p:blipFill>
        <p:spPr>
          <a:xfrm>
            <a:off x="1861418" y="1600200"/>
            <a:ext cx="5340705" cy="4525963"/>
          </a:xfrm>
        </p:spPr>
      </p:pic>
    </p:spTree>
    <p:extLst>
      <p:ext uri="{BB962C8B-B14F-4D97-AF65-F5344CB8AC3E}">
        <p14:creationId xmlns:p14="http://schemas.microsoft.com/office/powerpoint/2010/main" val="174466375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1104</Words>
  <Application>Microsoft Office PowerPoint</Application>
  <PresentationFormat>Affichage à l'écran (4:3)</PresentationFormat>
  <Paragraphs>285</Paragraphs>
  <Slides>50</Slides>
  <Notes>3</Notes>
  <HiddenSlides>0</HiddenSlides>
  <MMClips>3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1" baseType="lpstr">
      <vt:lpstr>Thème Office</vt:lpstr>
      <vt:lpstr>Présentation PowerPoint</vt:lpstr>
      <vt:lpstr>Clinical cases - Adult</vt:lpstr>
      <vt:lpstr>Mr, 43 years old</vt:lpstr>
      <vt:lpstr>Chest X-Ray</vt:lpstr>
      <vt:lpstr>CT scan</vt:lpstr>
      <vt:lpstr>Respiratory state</vt:lpstr>
      <vt:lpstr>Functional tests</vt:lpstr>
      <vt:lpstr>Clinical worsening</vt:lpstr>
      <vt:lpstr>Lung Transplantation in dec 2015</vt:lpstr>
      <vt:lpstr>Is transplantation more difficult in PCD ?</vt:lpstr>
      <vt:lpstr>When to do it ?</vt:lpstr>
      <vt:lpstr>Time in waiting list in France</vt:lpstr>
      <vt:lpstr>When to do it ?</vt:lpstr>
      <vt:lpstr>When to do it ?</vt:lpstr>
      <vt:lpstr>When to do it ?</vt:lpstr>
      <vt:lpstr>When to do it ?</vt:lpstr>
      <vt:lpstr>How many patients concerned ?</vt:lpstr>
      <vt:lpstr>Intrinsic leads ?</vt:lpstr>
      <vt:lpstr>Severity score: useful for PCD ? </vt:lpstr>
      <vt:lpstr>Which follow up? How often ?</vt:lpstr>
      <vt:lpstr>Mr, 32 years old</vt:lpstr>
      <vt:lpstr>Chest X-Ray</vt:lpstr>
      <vt:lpstr>CT scan</vt:lpstr>
      <vt:lpstr>Respiratory evaluation</vt:lpstr>
      <vt:lpstr>Macrolides in COPD and CF</vt:lpstr>
      <vt:lpstr>Macrolides in bronchectiasis ?</vt:lpstr>
      <vt:lpstr>Macrolides in bronchectiasis ?</vt:lpstr>
      <vt:lpstr>Macrolides in bronchectiasis ?</vt:lpstr>
      <vt:lpstr>Macrolides in DCP ?</vt:lpstr>
      <vt:lpstr>Pre-treatment check up</vt:lpstr>
      <vt:lpstr>Présentation PowerPoint</vt:lpstr>
      <vt:lpstr>Présentation PowerPoint</vt:lpstr>
      <vt:lpstr>Fertility</vt:lpstr>
      <vt:lpstr>Présentation PowerPoint</vt:lpstr>
      <vt:lpstr>Fertility data in a cohort of adult patients (N= 78)</vt:lpstr>
      <vt:lpstr>Fertility</vt:lpstr>
      <vt:lpstr>Présentation PowerPoint</vt:lpstr>
      <vt:lpstr>Présentation PowerPoint</vt:lpstr>
      <vt:lpstr>Présentation PowerPoint</vt:lpstr>
      <vt:lpstr>CT scan</vt:lpstr>
      <vt:lpstr>Présentation PowerPoint</vt:lpstr>
      <vt:lpstr>Cardiopulmonary exercise test </vt:lpstr>
      <vt:lpstr>Physical training for bronchiectasis</vt:lpstr>
      <vt:lpstr>Physical exercise training for cystic fibrosis: change in FEV1</vt:lpstr>
      <vt:lpstr>Physical exercise training for cystic fibrosis: change in VO2 max</vt:lpstr>
      <vt:lpstr>Présentation PowerPoint</vt:lpstr>
      <vt:lpstr>Microbiologic findings</vt:lpstr>
      <vt:lpstr>Présentation PowerPoint</vt:lpstr>
      <vt:lpstr>Présentation PowerPoint</vt:lpstr>
      <vt:lpstr>Présentation PowerPoint</vt:lpstr>
    </vt:vector>
  </TitlesOfParts>
  <Company>APHP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MAITRE Bernard</dc:creator>
  <cp:lastModifiedBy>Enseignement</cp:lastModifiedBy>
  <cp:revision>29</cp:revision>
  <dcterms:created xsi:type="dcterms:W3CDTF">2016-04-25T15:49:07Z</dcterms:created>
  <dcterms:modified xsi:type="dcterms:W3CDTF">2016-04-27T15:39:59Z</dcterms:modified>
</cp:coreProperties>
</file>